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DM Sans" pitchFamily="2" charset="0"/>
      <p:regular r:id="rId14"/>
      <p:bold r:id="rId15"/>
      <p:italic r:id="rId16"/>
      <p:boldItalic r:id="rId17"/>
    </p:embeddedFont>
    <p:embeddedFont>
      <p:font typeface="DM Sans Bold" pitchFamily="2" charset="0"/>
      <p:regular r:id="rId18"/>
      <p:bold r:id="rId19"/>
    </p:embeddedFont>
    <p:embeddedFont>
      <p:font typeface="DM Sans Bold Italics" panose="020B0604020202020204" charset="0"/>
      <p:regular r:id="rId20"/>
    </p:embeddedFont>
    <p:embeddedFont>
      <p:font typeface="DM Sans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3C3F0-2710-684C-E48C-DDA6F326B6A5}" v="69" dt="2024-10-29T15:38:25.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7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mailto:nowosielskik@easternct.edu"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easternct.edu/graduate-division/partners-and-resources/teacher-certification.html" TargetMode="External"/><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hyperlink" Target="https://portal.ct.gov/sdecertification?language=en_U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nowosielskik@easternct.edu" TargetMode="External"/><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hyperlink" Target="mailto:colwellr@easternc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vOdgE8F5lEI" TargetMode="External"/><Relationship Id="rId5" Type="http://schemas.openxmlformats.org/officeDocument/2006/relationships/image" Target="../media/image4.jpeg"/><Relationship Id="rId4" Type="http://schemas.openxmlformats.org/officeDocument/2006/relationships/hyperlink" Target="https://www.youtube.com/watch?v=fdVNRaCVD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sdeportal.ct.gov/cecscreateuser/CECSNewUserCreation.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youtube.com/watch?v=Wj97L7djiSk" TargetMode="Externa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hyperlink" Target="https://portal.ct.gov/sdecertification/CECS-Login?language=en_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portal.ct.gov/sdecertification/CECS-Login?language=en_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owosielskik@easternct.edu"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mailto:nowosielskik@easternct.edu" TargetMode="Externa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2A5C"/>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648062" y="6251892"/>
            <a:ext cx="2776096" cy="2385708"/>
          </a:xfrm>
          <a:custGeom>
            <a:avLst/>
            <a:gdLst/>
            <a:ahLst/>
            <a:cxnLst/>
            <a:rect l="l" t="t" r="r" b="b"/>
            <a:pathLst>
              <a:path w="2776096" h="2385708">
                <a:moveTo>
                  <a:pt x="0" y="0"/>
                </a:moveTo>
                <a:lnTo>
                  <a:pt x="2776097" y="0"/>
                </a:lnTo>
                <a:lnTo>
                  <a:pt x="2776097" y="2385708"/>
                </a:lnTo>
                <a:lnTo>
                  <a:pt x="0" y="2385708"/>
                </a:lnTo>
                <a:lnTo>
                  <a:pt x="0" y="0"/>
                </a:lnTo>
                <a:close/>
              </a:path>
            </a:pathLst>
          </a:custGeom>
          <a:blipFill>
            <a:blip r:embed="rId4"/>
            <a:stretch>
              <a:fillRect/>
            </a:stretch>
          </a:blipFill>
        </p:spPr>
      </p:sp>
      <p:sp>
        <p:nvSpPr>
          <p:cNvPr id="7" name="TextBox 7"/>
          <p:cNvSpPr txBox="1"/>
          <p:nvPr/>
        </p:nvSpPr>
        <p:spPr>
          <a:xfrm>
            <a:off x="5305630" y="3361052"/>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EASTERN </a:t>
            </a:r>
          </a:p>
        </p:txBody>
      </p:sp>
      <p:sp>
        <p:nvSpPr>
          <p:cNvPr id="8" name="TextBox 8"/>
          <p:cNvSpPr txBox="1"/>
          <p:nvPr/>
        </p:nvSpPr>
        <p:spPr>
          <a:xfrm>
            <a:off x="7615171" y="6640827"/>
            <a:ext cx="8310629" cy="5232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Teacher Certification Instructions</a:t>
            </a:r>
          </a:p>
        </p:txBody>
      </p:sp>
      <p:sp>
        <p:nvSpPr>
          <p:cNvPr id="9" name="TextBox 9"/>
          <p:cNvSpPr txBox="1"/>
          <p:nvPr/>
        </p:nvSpPr>
        <p:spPr>
          <a:xfrm>
            <a:off x="7615171" y="7202173"/>
            <a:ext cx="8310629" cy="529889"/>
          </a:xfrm>
          <a:prstGeom prst="rect">
            <a:avLst/>
          </a:prstGeom>
        </p:spPr>
        <p:txBody>
          <a:bodyPr lIns="0" tIns="0" rIns="0" bIns="0" rtlCol="0" anchor="t">
            <a:spAutoFit/>
          </a:bodyPr>
          <a:lstStyle/>
          <a:p>
            <a:pPr algn="r">
              <a:lnSpc>
                <a:spcPts val="4070"/>
              </a:lnSpc>
            </a:pPr>
            <a:r>
              <a:rPr lang="en-US" sz="3700" dirty="0">
                <a:solidFill>
                  <a:srgbClr val="FFFFFF"/>
                </a:solidFill>
                <a:latin typeface="DM Sans Italics"/>
              </a:rPr>
              <a:t>Fall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60377" y="583151"/>
            <a:ext cx="17567246" cy="9120698"/>
            <a:chOff x="0" y="0"/>
            <a:chExt cx="4626765" cy="2402159"/>
          </a:xfrm>
        </p:grpSpPr>
        <p:sp>
          <p:nvSpPr>
            <p:cNvPr id="4" name="Freeform 4"/>
            <p:cNvSpPr/>
            <p:nvPr/>
          </p:nvSpPr>
          <p:spPr>
            <a:xfrm>
              <a:off x="0" y="0"/>
              <a:ext cx="4626764" cy="2402159"/>
            </a:xfrm>
            <a:custGeom>
              <a:avLst/>
              <a:gdLst/>
              <a:ahLst/>
              <a:cxnLst/>
              <a:rect l="l" t="t" r="r" b="b"/>
              <a:pathLst>
                <a:path w="4626764" h="2402159">
                  <a:moveTo>
                    <a:pt x="21154" y="0"/>
                  </a:moveTo>
                  <a:lnTo>
                    <a:pt x="4605611" y="0"/>
                  </a:lnTo>
                  <a:cubicBezTo>
                    <a:pt x="4611221" y="0"/>
                    <a:pt x="4616602" y="2229"/>
                    <a:pt x="4620569" y="6196"/>
                  </a:cubicBezTo>
                  <a:cubicBezTo>
                    <a:pt x="4624536" y="10163"/>
                    <a:pt x="4626764" y="15543"/>
                    <a:pt x="4626764" y="21154"/>
                  </a:cubicBezTo>
                  <a:lnTo>
                    <a:pt x="4626764" y="2381005"/>
                  </a:lnTo>
                  <a:cubicBezTo>
                    <a:pt x="4626764" y="2386616"/>
                    <a:pt x="4624536" y="2391996"/>
                    <a:pt x="4620569" y="2395963"/>
                  </a:cubicBezTo>
                  <a:cubicBezTo>
                    <a:pt x="4616602" y="2399930"/>
                    <a:pt x="4611221" y="2402159"/>
                    <a:pt x="4605611" y="2402159"/>
                  </a:cubicBezTo>
                  <a:lnTo>
                    <a:pt x="21154" y="2402159"/>
                  </a:lnTo>
                  <a:cubicBezTo>
                    <a:pt x="15543" y="2402159"/>
                    <a:pt x="10163" y="2399930"/>
                    <a:pt x="6196" y="2395963"/>
                  </a:cubicBezTo>
                  <a:cubicBezTo>
                    <a:pt x="2229" y="2391996"/>
                    <a:pt x="0" y="2386616"/>
                    <a:pt x="0" y="2381005"/>
                  </a:cubicBezTo>
                  <a:lnTo>
                    <a:pt x="0" y="21154"/>
                  </a:lnTo>
                  <a:cubicBezTo>
                    <a:pt x="0" y="15543"/>
                    <a:pt x="2229" y="10163"/>
                    <a:pt x="6196" y="6196"/>
                  </a:cubicBezTo>
                  <a:cubicBezTo>
                    <a:pt x="10163" y="2229"/>
                    <a:pt x="15543" y="0"/>
                    <a:pt x="21154" y="0"/>
                  </a:cubicBezTo>
                  <a:close/>
                </a:path>
              </a:pathLst>
            </a:custGeom>
            <a:solidFill>
              <a:srgbClr val="002A5C"/>
            </a:solidFill>
          </p:spPr>
        </p:sp>
        <p:sp>
          <p:nvSpPr>
            <p:cNvPr id="5" name="TextBox 5"/>
            <p:cNvSpPr txBox="1"/>
            <p:nvPr/>
          </p:nvSpPr>
          <p:spPr>
            <a:xfrm>
              <a:off x="0" y="-38100"/>
              <a:ext cx="4626765" cy="244025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687816" y="920495"/>
            <a:ext cx="8912367" cy="982985"/>
          </a:xfrm>
          <a:prstGeom prst="rect">
            <a:avLst/>
          </a:prstGeom>
        </p:spPr>
        <p:txBody>
          <a:bodyPr lIns="0" tIns="0" rIns="0" bIns="0" rtlCol="0" anchor="t">
            <a:spAutoFit/>
          </a:bodyPr>
          <a:lstStyle/>
          <a:p>
            <a:pPr algn="ctr">
              <a:lnSpc>
                <a:spcPts val="7590"/>
              </a:lnSpc>
            </a:pPr>
            <a:r>
              <a:rPr lang="en-US" sz="6900">
                <a:solidFill>
                  <a:srgbClr val="FFFFFF"/>
                </a:solidFill>
                <a:latin typeface="DM Sans Bold"/>
              </a:rPr>
              <a:t>FAQ’S</a:t>
            </a:r>
          </a:p>
        </p:txBody>
      </p:sp>
      <p:grpSp>
        <p:nvGrpSpPr>
          <p:cNvPr id="8" name="Group 8"/>
          <p:cNvGrpSpPr/>
          <p:nvPr/>
        </p:nvGrpSpPr>
        <p:grpSpPr>
          <a:xfrm>
            <a:off x="2387132" y="2427355"/>
            <a:ext cx="3741646" cy="881318"/>
            <a:chOff x="0" y="0"/>
            <a:chExt cx="985454" cy="232117"/>
          </a:xfrm>
        </p:grpSpPr>
        <p:sp>
          <p:nvSpPr>
            <p:cNvPr id="9" name="Freeform 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0" name="TextBox 1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071321" y="2631693"/>
            <a:ext cx="4373269" cy="501656"/>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4.</a:t>
            </a:r>
          </a:p>
        </p:txBody>
      </p:sp>
      <p:sp>
        <p:nvSpPr>
          <p:cNvPr id="12" name="TextBox 12"/>
          <p:cNvSpPr txBox="1"/>
          <p:nvPr/>
        </p:nvSpPr>
        <p:spPr>
          <a:xfrm>
            <a:off x="2071321" y="3555716"/>
            <a:ext cx="4588119" cy="857256"/>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Italics"/>
              </a:rPr>
              <a:t>Does Eastern need my test scores?</a:t>
            </a:r>
          </a:p>
        </p:txBody>
      </p:sp>
      <p:grpSp>
        <p:nvGrpSpPr>
          <p:cNvPr id="13" name="Group 13"/>
          <p:cNvGrpSpPr/>
          <p:nvPr/>
        </p:nvGrpSpPr>
        <p:grpSpPr>
          <a:xfrm>
            <a:off x="11593521" y="2549499"/>
            <a:ext cx="3741646" cy="881318"/>
            <a:chOff x="0" y="0"/>
            <a:chExt cx="985454" cy="232117"/>
          </a:xfrm>
        </p:grpSpPr>
        <p:sp>
          <p:nvSpPr>
            <p:cNvPr id="14" name="Freeform 14"/>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5" name="TextBox 15"/>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1438060" y="2753618"/>
            <a:ext cx="4373269" cy="501656"/>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5.</a:t>
            </a:r>
          </a:p>
        </p:txBody>
      </p:sp>
      <p:sp>
        <p:nvSpPr>
          <p:cNvPr id="17" name="TextBox 17"/>
          <p:cNvSpPr txBox="1"/>
          <p:nvPr/>
        </p:nvSpPr>
        <p:spPr>
          <a:xfrm>
            <a:off x="11170284" y="3555716"/>
            <a:ext cx="4588119" cy="857256"/>
          </a:xfrm>
          <a:prstGeom prst="rect">
            <a:avLst/>
          </a:prstGeom>
        </p:spPr>
        <p:txBody>
          <a:bodyPr lIns="0" tIns="0" rIns="0" bIns="0" rtlCol="0" anchor="t">
            <a:spAutoFit/>
          </a:bodyPr>
          <a:lstStyle/>
          <a:p>
            <a:pPr algn="ctr">
              <a:lnSpc>
                <a:spcPts val="3300"/>
              </a:lnSpc>
            </a:pPr>
            <a:r>
              <a:rPr lang="en-US" sz="3000">
                <a:solidFill>
                  <a:srgbClr val="FFFFFF"/>
                </a:solidFill>
                <a:latin typeface="DM Sans Italics"/>
              </a:rPr>
              <a:t>I’m not sure what I need to finish certification.</a:t>
            </a:r>
          </a:p>
        </p:txBody>
      </p:sp>
      <p:sp>
        <p:nvSpPr>
          <p:cNvPr id="18" name="TextBox 18"/>
          <p:cNvSpPr txBox="1"/>
          <p:nvPr/>
        </p:nvSpPr>
        <p:spPr>
          <a:xfrm>
            <a:off x="1985404" y="5162550"/>
            <a:ext cx="5404825" cy="3812839"/>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a:rPr>
              <a:t>As long as you have given permission for the testing company to share your scores, Eastern is able to see them as soon as they are in. Check in with Kari Nowosielski (</a:t>
            </a:r>
            <a:r>
              <a:rPr lang="en-US" sz="3000" u="sng" dirty="0">
                <a:solidFill>
                  <a:srgbClr val="C00000"/>
                </a:solidFill>
                <a:latin typeface="DM Sans"/>
                <a:hlinkClick r:id="rId6">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a:rPr>
              <a:t>) </a:t>
            </a:r>
          </a:p>
          <a:p>
            <a:pPr algn="ctr">
              <a:lnSpc>
                <a:spcPts val="3300"/>
              </a:lnSpc>
            </a:pPr>
            <a:r>
              <a:rPr lang="en-US" sz="3000" dirty="0">
                <a:solidFill>
                  <a:srgbClr val="FFFFFF"/>
                </a:solidFill>
                <a:latin typeface="DM Sans"/>
              </a:rPr>
              <a:t>with questions.</a:t>
            </a:r>
          </a:p>
        </p:txBody>
      </p:sp>
      <p:sp>
        <p:nvSpPr>
          <p:cNvPr id="19" name="TextBox 19"/>
          <p:cNvSpPr txBox="1"/>
          <p:nvPr/>
        </p:nvSpPr>
        <p:spPr>
          <a:xfrm>
            <a:off x="10773599" y="5162550"/>
            <a:ext cx="5381490" cy="2952756"/>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a:rPr>
              <a:t>First, we recommend you meet with your education advisor. You can also email Kari Nowosielski (</a:t>
            </a:r>
            <a:r>
              <a:rPr lang="en-US" sz="3000" u="sng" dirty="0">
                <a:solidFill>
                  <a:srgbClr val="C00000"/>
                </a:solidFill>
                <a:latin typeface="DM Sans"/>
                <a:hlinkClick r:id="rId6">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a:rPr>
              <a:t>) to see what information Eastern has already.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230355" y="1717436"/>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a:stretch>
            </a:blipFill>
          </p:spPr>
        </p:sp>
      </p:grpSp>
      <p:grpSp>
        <p:nvGrpSpPr>
          <p:cNvPr id="6" name="Group 6"/>
          <p:cNvGrpSpPr/>
          <p:nvPr/>
        </p:nvGrpSpPr>
        <p:grpSpPr>
          <a:xfrm>
            <a:off x="2230355" y="5509760"/>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a:stretch>
            </a:blipFill>
          </p:spPr>
        </p:sp>
      </p:grpSp>
      <p:sp>
        <p:nvSpPr>
          <p:cNvPr id="8" name="TextBox 8"/>
          <p:cNvSpPr txBox="1"/>
          <p:nvPr/>
        </p:nvSpPr>
        <p:spPr>
          <a:xfrm>
            <a:off x="11112082" y="8584306"/>
            <a:ext cx="6147218" cy="1066800"/>
          </a:xfrm>
          <a:prstGeom prst="rect">
            <a:avLst/>
          </a:prstGeom>
        </p:spPr>
        <p:txBody>
          <a:bodyPr lIns="0" tIns="0" rIns="0" bIns="0" rtlCol="0" anchor="t">
            <a:spAutoFit/>
          </a:bodyPr>
          <a:lstStyle/>
          <a:p>
            <a:pPr algn="r">
              <a:lnSpc>
                <a:spcPts val="8250"/>
              </a:lnSpc>
            </a:pPr>
            <a:r>
              <a:rPr lang="en-US" sz="7500">
                <a:solidFill>
                  <a:srgbClr val="8C0B05"/>
                </a:solidFill>
                <a:latin typeface="DM Sans Bold"/>
              </a:rPr>
              <a:t>REFERENCES</a:t>
            </a:r>
          </a:p>
        </p:txBody>
      </p:sp>
      <p:sp>
        <p:nvSpPr>
          <p:cNvPr id="9" name="TextBox 9"/>
          <p:cNvSpPr txBox="1"/>
          <p:nvPr/>
        </p:nvSpPr>
        <p:spPr>
          <a:xfrm>
            <a:off x="5620603" y="3010797"/>
            <a:ext cx="7046795" cy="501656"/>
          </a:xfrm>
          <a:prstGeom prst="rect">
            <a:avLst/>
          </a:prstGeom>
        </p:spPr>
        <p:txBody>
          <a:bodyPr lIns="0" tIns="0" rIns="0" bIns="0" rtlCol="0" anchor="t">
            <a:spAutoFit/>
          </a:bodyPr>
          <a:lstStyle/>
          <a:p>
            <a:pPr>
              <a:lnSpc>
                <a:spcPts val="3850"/>
              </a:lnSpc>
            </a:pPr>
            <a:r>
              <a:rPr lang="en-US" sz="3500" u="sng" dirty="0">
                <a:solidFill>
                  <a:srgbClr val="C00000"/>
                </a:solidFill>
                <a:latin typeface="DM Sans Bold"/>
                <a:hlinkClick r:id="rId8">
                  <a:extLst>
                    <a:ext uri="{A12FA001-AC4F-418D-AE19-62706E023703}">
                      <ahyp:hlinkClr xmlns:ahyp="http://schemas.microsoft.com/office/drawing/2018/hyperlinkcolor" val="tx"/>
                    </a:ext>
                  </a:extLst>
                </a:hlinkClick>
              </a:rPr>
              <a:t>Eastern’s Certification Webpage</a:t>
            </a:r>
          </a:p>
        </p:txBody>
      </p:sp>
      <p:sp>
        <p:nvSpPr>
          <p:cNvPr id="10" name="TextBox 10"/>
          <p:cNvSpPr txBox="1"/>
          <p:nvPr/>
        </p:nvSpPr>
        <p:spPr>
          <a:xfrm>
            <a:off x="5620603" y="6803122"/>
            <a:ext cx="8703416" cy="501656"/>
          </a:xfrm>
          <a:prstGeom prst="rect">
            <a:avLst/>
          </a:prstGeom>
        </p:spPr>
        <p:txBody>
          <a:bodyPr lIns="0" tIns="0" rIns="0" bIns="0" rtlCol="0" anchor="t">
            <a:spAutoFit/>
          </a:bodyPr>
          <a:lstStyle/>
          <a:p>
            <a:pPr>
              <a:lnSpc>
                <a:spcPts val="3850"/>
              </a:lnSpc>
            </a:pPr>
            <a:r>
              <a:rPr lang="en-US" sz="3500" u="sng" dirty="0">
                <a:solidFill>
                  <a:srgbClr val="C00000"/>
                </a:solidFill>
                <a:latin typeface="DM Sans Bold"/>
                <a:hlinkClick r:id="rId9">
                  <a:extLst>
                    <a:ext uri="{A12FA001-AC4F-418D-AE19-62706E023703}">
                      <ahyp:hlinkClr xmlns:ahyp="http://schemas.microsoft.com/office/drawing/2018/hyperlinkcolor" val="tx"/>
                    </a:ext>
                  </a:extLst>
                </a:hlinkClick>
              </a:rPr>
              <a:t>CT Department of Education Webpage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289752" y="1742188"/>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5046" r="-25046"/>
              </a:stretch>
            </a:blipFill>
          </p:spPr>
        </p:sp>
      </p:grpSp>
      <p:grpSp>
        <p:nvGrpSpPr>
          <p:cNvPr id="6" name="Group 6"/>
          <p:cNvGrpSpPr/>
          <p:nvPr/>
        </p:nvGrpSpPr>
        <p:grpSpPr>
          <a:xfrm>
            <a:off x="1289752" y="5448301"/>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49812"/>
              </a:stretch>
            </a:blipFill>
          </p:spPr>
        </p:sp>
      </p:grpSp>
      <p:sp>
        <p:nvSpPr>
          <p:cNvPr id="8" name="TextBox 8"/>
          <p:cNvSpPr txBox="1"/>
          <p:nvPr/>
        </p:nvSpPr>
        <p:spPr>
          <a:xfrm>
            <a:off x="9144000" y="8584306"/>
            <a:ext cx="8115300" cy="1066800"/>
          </a:xfrm>
          <a:prstGeom prst="rect">
            <a:avLst/>
          </a:prstGeom>
        </p:spPr>
        <p:txBody>
          <a:bodyPr lIns="0" tIns="0" rIns="0" bIns="0" rtlCol="0" anchor="t">
            <a:spAutoFit/>
          </a:bodyPr>
          <a:lstStyle/>
          <a:p>
            <a:pPr algn="r">
              <a:lnSpc>
                <a:spcPts val="8250"/>
              </a:lnSpc>
            </a:pPr>
            <a:r>
              <a:rPr lang="en-US" sz="7500">
                <a:solidFill>
                  <a:srgbClr val="8C0B05"/>
                </a:solidFill>
                <a:latin typeface="DM Sans Bold"/>
              </a:rPr>
              <a:t>QUESTIONS?</a:t>
            </a:r>
          </a:p>
        </p:txBody>
      </p:sp>
      <p:sp>
        <p:nvSpPr>
          <p:cNvPr id="9" name="TextBox 9"/>
          <p:cNvSpPr txBox="1"/>
          <p:nvPr/>
        </p:nvSpPr>
        <p:spPr>
          <a:xfrm>
            <a:off x="4556236" y="3013782"/>
            <a:ext cx="8086409" cy="1003480"/>
          </a:xfrm>
          <a:prstGeom prst="rect">
            <a:avLst/>
          </a:prstGeom>
        </p:spPr>
        <p:txBody>
          <a:bodyPr lIns="0" tIns="0" rIns="0" bIns="0" rtlCol="0" anchor="t">
            <a:spAutoFit/>
          </a:bodyPr>
          <a:lstStyle/>
          <a:p>
            <a:pPr>
              <a:lnSpc>
                <a:spcPts val="3850"/>
              </a:lnSpc>
            </a:pPr>
            <a:r>
              <a:rPr lang="en-US" sz="3500" u="sng" dirty="0">
                <a:solidFill>
                  <a:srgbClr val="C00000"/>
                </a:solidFill>
                <a:latin typeface="DM Sans"/>
                <a:hlinkClick r:id="rId8">
                  <a:extLst>
                    <a:ext uri="{A12FA001-AC4F-418D-AE19-62706E023703}">
                      <ahyp:hlinkClr xmlns:ahyp="http://schemas.microsoft.com/office/drawing/2018/hyperlinkcolor" val="tx"/>
                    </a:ext>
                  </a:extLst>
                </a:hlinkClick>
              </a:rPr>
              <a:t>Kari Nowosielski</a:t>
            </a:r>
            <a:r>
              <a:rPr lang="en-US" sz="3500" dirty="0">
                <a:solidFill>
                  <a:srgbClr val="737373"/>
                </a:solidFill>
                <a:latin typeface="DM Sans"/>
              </a:rPr>
              <a:t>- Certification Auditor</a:t>
            </a:r>
          </a:p>
          <a:p>
            <a:pPr>
              <a:lnSpc>
                <a:spcPts val="3850"/>
              </a:lnSpc>
            </a:pPr>
            <a:r>
              <a:rPr lang="en-US" sz="3500" dirty="0">
                <a:solidFill>
                  <a:srgbClr val="737373"/>
                </a:solidFill>
                <a:latin typeface="DM Sans"/>
              </a:rPr>
              <a:t>nowosielskik@easternct.edu</a:t>
            </a:r>
          </a:p>
        </p:txBody>
      </p:sp>
      <p:sp>
        <p:nvSpPr>
          <p:cNvPr id="10" name="TextBox 10"/>
          <p:cNvSpPr txBox="1"/>
          <p:nvPr/>
        </p:nvSpPr>
        <p:spPr>
          <a:xfrm>
            <a:off x="4556236" y="6334529"/>
            <a:ext cx="11056734" cy="1003480"/>
          </a:xfrm>
          <a:prstGeom prst="rect">
            <a:avLst/>
          </a:prstGeom>
        </p:spPr>
        <p:txBody>
          <a:bodyPr lIns="0" tIns="0" rIns="0" bIns="0" rtlCol="0" anchor="t">
            <a:spAutoFit/>
          </a:bodyPr>
          <a:lstStyle/>
          <a:p>
            <a:pPr>
              <a:lnSpc>
                <a:spcPts val="3850"/>
              </a:lnSpc>
            </a:pPr>
            <a:r>
              <a:rPr lang="en-US" sz="3500" u="sng" dirty="0">
                <a:solidFill>
                  <a:srgbClr val="C00000"/>
                </a:solidFill>
                <a:latin typeface="DM Sans"/>
                <a:hlinkClick r:id="rId9">
                  <a:extLst>
                    <a:ext uri="{A12FA001-AC4F-418D-AE19-62706E023703}">
                      <ahyp:hlinkClr xmlns:ahyp="http://schemas.microsoft.com/office/drawing/2018/hyperlinkcolor" val="tx"/>
                    </a:ext>
                  </a:extLst>
                </a:hlinkClick>
              </a:rPr>
              <a:t>Dr. Ryan Colwell</a:t>
            </a:r>
            <a:r>
              <a:rPr lang="en-US" sz="3500" dirty="0">
                <a:solidFill>
                  <a:srgbClr val="737373"/>
                </a:solidFill>
                <a:latin typeface="DM Sans"/>
              </a:rPr>
              <a:t>- Certification Officer, Assistant Dean</a:t>
            </a:r>
          </a:p>
          <a:p>
            <a:pPr>
              <a:lnSpc>
                <a:spcPts val="3850"/>
              </a:lnSpc>
            </a:pPr>
            <a:r>
              <a:rPr lang="en-US" sz="3500" dirty="0">
                <a:solidFill>
                  <a:srgbClr val="737373"/>
                </a:solidFill>
                <a:latin typeface="DM Sans"/>
              </a:rPr>
              <a:t>colwellr@easternct.edu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9576" y="786711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832854" y="2855489"/>
            <a:ext cx="3059805" cy="3059805"/>
            <a:chOff x="0" y="0"/>
            <a:chExt cx="13716000" cy="13716000"/>
          </a:xfrm>
        </p:grpSpPr>
        <p:sp>
          <p:nvSpPr>
            <p:cNvPr id="4" name="Freeform 4">
              <a:hlinkClick r:id="rId4" tooltip="https://www.youtube.com/watch?v=fdVNRaCVDOs"/>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a:stretch>
                <a:fillRect l="-50755" r="-50755"/>
              </a:stretch>
            </a:blipFill>
          </p:spPr>
        </p:sp>
      </p:grpSp>
      <p:grpSp>
        <p:nvGrpSpPr>
          <p:cNvPr id="5" name="Group 5"/>
          <p:cNvGrpSpPr/>
          <p:nvPr/>
        </p:nvGrpSpPr>
        <p:grpSpPr>
          <a:xfrm>
            <a:off x="2832854" y="6686818"/>
            <a:ext cx="3059805" cy="3059805"/>
            <a:chOff x="0" y="0"/>
            <a:chExt cx="13716000" cy="13716000"/>
          </a:xfrm>
        </p:grpSpPr>
        <p:sp>
          <p:nvSpPr>
            <p:cNvPr id="6" name="Freeform 6">
              <a:hlinkClick r:id="rId6" tooltip="https://www.youtube.com/watch?v=vOdgE8F5lEI"/>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32135" r="-32135"/>
              </a:stretch>
            </a:blipFill>
          </p:spPr>
        </p:sp>
      </p:grpSp>
      <p:sp>
        <p:nvSpPr>
          <p:cNvPr id="7" name="TextBox 7"/>
          <p:cNvSpPr txBox="1"/>
          <p:nvPr/>
        </p:nvSpPr>
        <p:spPr>
          <a:xfrm>
            <a:off x="3513402" y="723328"/>
            <a:ext cx="10788690" cy="1066800"/>
          </a:xfrm>
          <a:prstGeom prst="rect">
            <a:avLst/>
          </a:prstGeom>
        </p:spPr>
        <p:txBody>
          <a:bodyPr lIns="0" tIns="0" rIns="0" bIns="0" rtlCol="0" anchor="t">
            <a:spAutoFit/>
          </a:bodyPr>
          <a:lstStyle/>
          <a:p>
            <a:pPr algn="ctr">
              <a:lnSpc>
                <a:spcPts val="8250"/>
              </a:lnSpc>
            </a:pPr>
            <a:r>
              <a:rPr lang="en-US" sz="7500">
                <a:solidFill>
                  <a:srgbClr val="8C0B05"/>
                </a:solidFill>
                <a:latin typeface="DM Sans Bold"/>
              </a:rPr>
              <a:t>TWO APPLICATIONS:</a:t>
            </a:r>
          </a:p>
        </p:txBody>
      </p:sp>
      <p:sp>
        <p:nvSpPr>
          <p:cNvPr id="8" name="TextBox 8"/>
          <p:cNvSpPr txBox="1"/>
          <p:nvPr/>
        </p:nvSpPr>
        <p:spPr>
          <a:xfrm>
            <a:off x="6408338" y="3640848"/>
            <a:ext cx="5953371" cy="501656"/>
          </a:xfrm>
          <a:prstGeom prst="rect">
            <a:avLst/>
          </a:prstGeom>
        </p:spPr>
        <p:txBody>
          <a:bodyPr lIns="0" tIns="0" rIns="0" bIns="0" rtlCol="0" anchor="t">
            <a:spAutoFit/>
          </a:bodyPr>
          <a:lstStyle/>
          <a:p>
            <a:pPr>
              <a:lnSpc>
                <a:spcPts val="3850"/>
              </a:lnSpc>
            </a:pPr>
            <a:r>
              <a:rPr lang="en-US" sz="3500">
                <a:solidFill>
                  <a:srgbClr val="8C0B05"/>
                </a:solidFill>
                <a:latin typeface="DM Sans Bold"/>
              </a:rPr>
              <a:t>Eastern’s Application: TK20</a:t>
            </a:r>
          </a:p>
        </p:txBody>
      </p:sp>
      <p:sp>
        <p:nvSpPr>
          <p:cNvPr id="9" name="TextBox 9"/>
          <p:cNvSpPr txBox="1"/>
          <p:nvPr/>
        </p:nvSpPr>
        <p:spPr>
          <a:xfrm>
            <a:off x="6408338" y="7472177"/>
            <a:ext cx="10422599" cy="501656"/>
          </a:xfrm>
          <a:prstGeom prst="rect">
            <a:avLst/>
          </a:prstGeom>
        </p:spPr>
        <p:txBody>
          <a:bodyPr lIns="0" tIns="0" rIns="0" bIns="0" rtlCol="0" anchor="t">
            <a:spAutoFit/>
          </a:bodyPr>
          <a:lstStyle/>
          <a:p>
            <a:pPr>
              <a:lnSpc>
                <a:spcPts val="3850"/>
              </a:lnSpc>
            </a:pPr>
            <a:r>
              <a:rPr lang="en-US" sz="3500">
                <a:solidFill>
                  <a:srgbClr val="8C0B05"/>
                </a:solidFill>
                <a:latin typeface="DM Sans Bold"/>
              </a:rPr>
              <a:t>CT State Department of Education Application</a:t>
            </a:r>
          </a:p>
        </p:txBody>
      </p:sp>
      <p:sp>
        <p:nvSpPr>
          <p:cNvPr id="10" name="TextBox 10"/>
          <p:cNvSpPr txBox="1"/>
          <p:nvPr/>
        </p:nvSpPr>
        <p:spPr>
          <a:xfrm>
            <a:off x="6408338" y="4171079"/>
            <a:ext cx="9635308" cy="501656"/>
          </a:xfrm>
          <a:prstGeom prst="rect">
            <a:avLst/>
          </a:prstGeom>
        </p:spPr>
        <p:txBody>
          <a:bodyPr lIns="0" tIns="0" rIns="0" bIns="0" rtlCol="0" anchor="t">
            <a:spAutoFit/>
          </a:bodyPr>
          <a:lstStyle/>
          <a:p>
            <a:pPr>
              <a:lnSpc>
                <a:spcPts val="3850"/>
              </a:lnSpc>
            </a:pPr>
            <a:r>
              <a:rPr lang="en-US" sz="3500" u="sng" dirty="0">
                <a:solidFill>
                  <a:srgbClr val="C00000"/>
                </a:solidFill>
                <a:latin typeface="DM Sans"/>
                <a:hlinkClick r:id="rId4">
                  <a:extLst>
                    <a:ext uri="{A12FA001-AC4F-418D-AE19-62706E023703}">
                      <ahyp:hlinkClr xmlns:ahyp="http://schemas.microsoft.com/office/drawing/2018/hyperlinkcolor" val="tx"/>
                    </a:ext>
                  </a:extLst>
                </a:hlinkClick>
              </a:rPr>
              <a:t>WATCH</a:t>
            </a:r>
            <a:r>
              <a:rPr lang="en-US" sz="3500" dirty="0">
                <a:solidFill>
                  <a:srgbClr val="737373"/>
                </a:solidFill>
                <a:latin typeface="DM Sans"/>
              </a:rPr>
              <a:t> this instructional video for assistance</a:t>
            </a:r>
          </a:p>
        </p:txBody>
      </p:sp>
      <p:sp>
        <p:nvSpPr>
          <p:cNvPr id="11" name="TextBox 11"/>
          <p:cNvSpPr txBox="1"/>
          <p:nvPr/>
        </p:nvSpPr>
        <p:spPr>
          <a:xfrm>
            <a:off x="6408338" y="8002408"/>
            <a:ext cx="10059289" cy="501656"/>
          </a:xfrm>
          <a:prstGeom prst="rect">
            <a:avLst/>
          </a:prstGeom>
        </p:spPr>
        <p:txBody>
          <a:bodyPr lIns="0" tIns="0" rIns="0" bIns="0" rtlCol="0" anchor="t">
            <a:spAutoFit/>
          </a:bodyPr>
          <a:lstStyle/>
          <a:p>
            <a:pPr>
              <a:lnSpc>
                <a:spcPts val="3850"/>
              </a:lnSpc>
            </a:pPr>
            <a:r>
              <a:rPr lang="en-US" sz="3500" u="sng" dirty="0">
                <a:solidFill>
                  <a:srgbClr val="C00000"/>
                </a:solidFill>
                <a:latin typeface="DM Sans"/>
                <a:hlinkClick r:id="rId6">
                  <a:extLst>
                    <a:ext uri="{A12FA001-AC4F-418D-AE19-62706E023703}">
                      <ahyp:hlinkClr xmlns:ahyp="http://schemas.microsoft.com/office/drawing/2018/hyperlinkcolor" val="tx"/>
                    </a:ext>
                  </a:extLst>
                </a:hlinkClick>
              </a:rPr>
              <a:t>WATCH</a:t>
            </a:r>
            <a:r>
              <a:rPr lang="en-US" sz="3500" dirty="0">
                <a:solidFill>
                  <a:srgbClr val="737373"/>
                </a:solidFill>
                <a:latin typeface="DM Sans"/>
              </a:rPr>
              <a:t> this instructional video for assistance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2A5C"/>
            </a:solidFill>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071321" y="1742058"/>
            <a:ext cx="14937355" cy="982985"/>
          </a:xfrm>
          <a:prstGeom prst="rect">
            <a:avLst/>
          </a:prstGeom>
        </p:spPr>
        <p:txBody>
          <a:bodyPr lIns="0" tIns="0" rIns="0" bIns="0" rtlCol="0" anchor="t">
            <a:spAutoFit/>
          </a:bodyPr>
          <a:lstStyle/>
          <a:p>
            <a:pPr algn="ctr">
              <a:lnSpc>
                <a:spcPts val="7590"/>
              </a:lnSpc>
            </a:pPr>
            <a:r>
              <a:rPr lang="en-US" sz="6900">
                <a:solidFill>
                  <a:srgbClr val="FFFFFF"/>
                </a:solidFill>
                <a:latin typeface="DM Sans Bold"/>
              </a:rPr>
              <a:t>FOR EASTERN’S APPLICATION:</a:t>
            </a:r>
          </a:p>
        </p:txBody>
      </p:sp>
      <p:grpSp>
        <p:nvGrpSpPr>
          <p:cNvPr id="7" name="Group 7"/>
          <p:cNvGrpSpPr/>
          <p:nvPr/>
        </p:nvGrpSpPr>
        <p:grpSpPr>
          <a:xfrm>
            <a:off x="2387132" y="3063673"/>
            <a:ext cx="4164883" cy="1253728"/>
            <a:chOff x="0" y="0"/>
            <a:chExt cx="1096924" cy="330200"/>
          </a:xfrm>
        </p:grpSpPr>
        <p:sp>
          <p:nvSpPr>
            <p:cNvPr id="8" name="Freeform 8"/>
            <p:cNvSpPr/>
            <p:nvPr/>
          </p:nvSpPr>
          <p:spPr>
            <a:xfrm>
              <a:off x="0" y="0"/>
              <a:ext cx="1096924" cy="330200"/>
            </a:xfrm>
            <a:custGeom>
              <a:avLst/>
              <a:gdLst/>
              <a:ahLst/>
              <a:cxnLst/>
              <a:rect l="l" t="t" r="r" b="b"/>
              <a:pathLst>
                <a:path w="1096924" h="330200">
                  <a:moveTo>
                    <a:pt x="94802" y="0"/>
                  </a:moveTo>
                  <a:lnTo>
                    <a:pt x="1002122" y="0"/>
                  </a:lnTo>
                  <a:cubicBezTo>
                    <a:pt x="1027265" y="0"/>
                    <a:pt x="1051378" y="9988"/>
                    <a:pt x="1069157" y="27767"/>
                  </a:cubicBezTo>
                  <a:cubicBezTo>
                    <a:pt x="1086936" y="45546"/>
                    <a:pt x="1096924" y="69659"/>
                    <a:pt x="1096924" y="94802"/>
                  </a:cubicBezTo>
                  <a:lnTo>
                    <a:pt x="1096924" y="235398"/>
                  </a:lnTo>
                  <a:cubicBezTo>
                    <a:pt x="1096924" y="260541"/>
                    <a:pt x="1086936" y="284654"/>
                    <a:pt x="1069157" y="302433"/>
                  </a:cubicBezTo>
                  <a:cubicBezTo>
                    <a:pt x="1051378" y="320212"/>
                    <a:pt x="1027265" y="330200"/>
                    <a:pt x="1002122" y="330200"/>
                  </a:cubicBezTo>
                  <a:lnTo>
                    <a:pt x="94802" y="330200"/>
                  </a:lnTo>
                  <a:cubicBezTo>
                    <a:pt x="69659" y="330200"/>
                    <a:pt x="45546" y="320212"/>
                    <a:pt x="27767" y="302433"/>
                  </a:cubicBezTo>
                  <a:cubicBezTo>
                    <a:pt x="9988" y="284654"/>
                    <a:pt x="0" y="260541"/>
                    <a:pt x="0" y="235398"/>
                  </a:cubicBezTo>
                  <a:lnTo>
                    <a:pt x="0" y="94802"/>
                  </a:lnTo>
                  <a:cubicBezTo>
                    <a:pt x="0" y="69659"/>
                    <a:pt x="9988" y="45546"/>
                    <a:pt x="27767" y="27767"/>
                  </a:cubicBezTo>
                  <a:cubicBezTo>
                    <a:pt x="45546" y="9988"/>
                    <a:pt x="69659" y="0"/>
                    <a:pt x="94802" y="0"/>
                  </a:cubicBezTo>
                  <a:close/>
                </a:path>
              </a:pathLst>
            </a:custGeom>
            <a:solidFill>
              <a:srgbClr val="FFFFFF"/>
            </a:solidFill>
          </p:spPr>
        </p:sp>
        <p:sp>
          <p:nvSpPr>
            <p:cNvPr id="9" name="TextBox 9"/>
            <p:cNvSpPr txBox="1"/>
            <p:nvPr/>
          </p:nvSpPr>
          <p:spPr>
            <a:xfrm>
              <a:off x="0" y="-38100"/>
              <a:ext cx="1096924" cy="3683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2282939" y="3453997"/>
            <a:ext cx="4373269" cy="501656"/>
          </a:xfrm>
          <a:prstGeom prst="rect">
            <a:avLst/>
          </a:prstGeom>
        </p:spPr>
        <p:txBody>
          <a:bodyPr lIns="0" tIns="0" rIns="0" bIns="0" rtlCol="0" anchor="t">
            <a:spAutoFit/>
          </a:bodyPr>
          <a:lstStyle/>
          <a:p>
            <a:pPr algn="ctr">
              <a:lnSpc>
                <a:spcPts val="3850"/>
              </a:lnSpc>
            </a:pPr>
            <a:r>
              <a:rPr lang="en-US" sz="3500">
                <a:solidFill>
                  <a:srgbClr val="8C0B05"/>
                </a:solidFill>
                <a:latin typeface="DM Sans Bold"/>
              </a:rPr>
              <a:t>EIN NUMBER</a:t>
            </a:r>
          </a:p>
        </p:txBody>
      </p:sp>
      <p:sp>
        <p:nvSpPr>
          <p:cNvPr id="11" name="TextBox 11"/>
          <p:cNvSpPr txBox="1"/>
          <p:nvPr/>
        </p:nvSpPr>
        <p:spPr>
          <a:xfrm>
            <a:off x="2071321" y="4622516"/>
            <a:ext cx="4588119" cy="2952756"/>
          </a:xfrm>
          <a:prstGeom prst="rect">
            <a:avLst/>
          </a:prstGeom>
        </p:spPr>
        <p:txBody>
          <a:bodyPr lIns="0" tIns="0" rIns="0" bIns="0" rtlCol="0" anchor="t">
            <a:spAutoFit/>
          </a:bodyPr>
          <a:lstStyle/>
          <a:p>
            <a:pPr marL="647700" lvl="1" indent="-323850">
              <a:lnSpc>
                <a:spcPts val="3300"/>
              </a:lnSpc>
              <a:buFont typeface="Arial"/>
              <a:buChar char="•"/>
            </a:pPr>
            <a:r>
              <a:rPr lang="en-US" sz="3000" dirty="0">
                <a:solidFill>
                  <a:srgbClr val="FFFFFF"/>
                </a:solidFill>
                <a:latin typeface="DM Sans"/>
              </a:rPr>
              <a:t>Obtain this by visiting </a:t>
            </a:r>
            <a:r>
              <a:rPr lang="en-US" sz="3000" u="sng" dirty="0">
                <a:solidFill>
                  <a:srgbClr val="C00000"/>
                </a:solidFill>
                <a:latin typeface="DM Sans"/>
                <a:hlinkClick r:id="rId4">
                  <a:extLst>
                    <a:ext uri="{A12FA001-AC4F-418D-AE19-62706E023703}">
                      <ahyp:hlinkClr xmlns:ahyp="http://schemas.microsoft.com/office/drawing/2018/hyperlinkcolor" val="tx"/>
                    </a:ext>
                  </a:extLst>
                </a:hlinkClick>
              </a:rPr>
              <a:t>this website</a:t>
            </a:r>
            <a:r>
              <a:rPr lang="en-US" sz="3000" dirty="0">
                <a:solidFill>
                  <a:srgbClr val="FFFFFF"/>
                </a:solidFill>
                <a:latin typeface="DM Sans"/>
              </a:rPr>
              <a:t>. Save your username and password. You will need it again.</a:t>
            </a:r>
            <a:endParaRPr lang="en-US"/>
          </a:p>
          <a:p>
            <a:pPr marL="647700" lvl="1" indent="-323850">
              <a:lnSpc>
                <a:spcPts val="3300"/>
              </a:lnSpc>
              <a:buFont typeface="Arial"/>
              <a:buChar char="•"/>
            </a:pPr>
            <a:r>
              <a:rPr lang="en-US" sz="3000" dirty="0">
                <a:solidFill>
                  <a:srgbClr val="FFFFFF"/>
                </a:solidFill>
                <a:latin typeface="DM Sans"/>
              </a:rPr>
              <a:t>Keep your EIN in a safe place.</a:t>
            </a:r>
          </a:p>
        </p:txBody>
      </p:sp>
      <p:grpSp>
        <p:nvGrpSpPr>
          <p:cNvPr id="12" name="Group 12"/>
          <p:cNvGrpSpPr/>
          <p:nvPr/>
        </p:nvGrpSpPr>
        <p:grpSpPr>
          <a:xfrm>
            <a:off x="7165752" y="3105462"/>
            <a:ext cx="4164883" cy="1253728"/>
            <a:chOff x="0" y="0"/>
            <a:chExt cx="1096924" cy="330200"/>
          </a:xfrm>
        </p:grpSpPr>
        <p:sp>
          <p:nvSpPr>
            <p:cNvPr id="13" name="Freeform 13"/>
            <p:cNvSpPr/>
            <p:nvPr/>
          </p:nvSpPr>
          <p:spPr>
            <a:xfrm>
              <a:off x="0" y="0"/>
              <a:ext cx="1096924" cy="330200"/>
            </a:xfrm>
            <a:custGeom>
              <a:avLst/>
              <a:gdLst/>
              <a:ahLst/>
              <a:cxnLst/>
              <a:rect l="l" t="t" r="r" b="b"/>
              <a:pathLst>
                <a:path w="1096924" h="330200">
                  <a:moveTo>
                    <a:pt x="94802" y="0"/>
                  </a:moveTo>
                  <a:lnTo>
                    <a:pt x="1002122" y="0"/>
                  </a:lnTo>
                  <a:cubicBezTo>
                    <a:pt x="1027265" y="0"/>
                    <a:pt x="1051378" y="9988"/>
                    <a:pt x="1069157" y="27767"/>
                  </a:cubicBezTo>
                  <a:cubicBezTo>
                    <a:pt x="1086936" y="45546"/>
                    <a:pt x="1096924" y="69659"/>
                    <a:pt x="1096924" y="94802"/>
                  </a:cubicBezTo>
                  <a:lnTo>
                    <a:pt x="1096924" y="235398"/>
                  </a:lnTo>
                  <a:cubicBezTo>
                    <a:pt x="1096924" y="260541"/>
                    <a:pt x="1086936" y="284654"/>
                    <a:pt x="1069157" y="302433"/>
                  </a:cubicBezTo>
                  <a:cubicBezTo>
                    <a:pt x="1051378" y="320212"/>
                    <a:pt x="1027265" y="330200"/>
                    <a:pt x="1002122" y="330200"/>
                  </a:cubicBezTo>
                  <a:lnTo>
                    <a:pt x="94802" y="330200"/>
                  </a:lnTo>
                  <a:cubicBezTo>
                    <a:pt x="69659" y="330200"/>
                    <a:pt x="45546" y="320212"/>
                    <a:pt x="27767" y="302433"/>
                  </a:cubicBezTo>
                  <a:cubicBezTo>
                    <a:pt x="9988" y="284654"/>
                    <a:pt x="0" y="260541"/>
                    <a:pt x="0" y="235398"/>
                  </a:cubicBezTo>
                  <a:lnTo>
                    <a:pt x="0" y="94802"/>
                  </a:lnTo>
                  <a:cubicBezTo>
                    <a:pt x="0" y="69659"/>
                    <a:pt x="9988" y="45546"/>
                    <a:pt x="27767" y="27767"/>
                  </a:cubicBezTo>
                  <a:cubicBezTo>
                    <a:pt x="45546" y="9988"/>
                    <a:pt x="69659" y="0"/>
                    <a:pt x="94802" y="0"/>
                  </a:cubicBezTo>
                  <a:close/>
                </a:path>
              </a:pathLst>
            </a:custGeom>
            <a:solidFill>
              <a:srgbClr val="FFFFFF"/>
            </a:solidFill>
          </p:spPr>
        </p:sp>
        <p:sp>
          <p:nvSpPr>
            <p:cNvPr id="14" name="TextBox 14"/>
            <p:cNvSpPr txBox="1"/>
            <p:nvPr/>
          </p:nvSpPr>
          <p:spPr>
            <a:xfrm>
              <a:off x="0" y="-38100"/>
              <a:ext cx="1096924" cy="3683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011574" y="3453997"/>
            <a:ext cx="4373269" cy="501656"/>
          </a:xfrm>
          <a:prstGeom prst="rect">
            <a:avLst/>
          </a:prstGeom>
        </p:spPr>
        <p:txBody>
          <a:bodyPr lIns="0" tIns="0" rIns="0" bIns="0" rtlCol="0" anchor="t">
            <a:spAutoFit/>
          </a:bodyPr>
          <a:lstStyle/>
          <a:p>
            <a:pPr algn="ctr">
              <a:lnSpc>
                <a:spcPts val="3850"/>
              </a:lnSpc>
            </a:pPr>
            <a:r>
              <a:rPr lang="en-US" sz="3500">
                <a:solidFill>
                  <a:srgbClr val="8C0B05"/>
                </a:solidFill>
                <a:latin typeface="DM Sans Bold"/>
              </a:rPr>
              <a:t>CLOCK HOURS</a:t>
            </a:r>
          </a:p>
        </p:txBody>
      </p:sp>
      <p:sp>
        <p:nvSpPr>
          <p:cNvPr id="16" name="TextBox 16"/>
          <p:cNvSpPr txBox="1"/>
          <p:nvPr/>
        </p:nvSpPr>
        <p:spPr>
          <a:xfrm>
            <a:off x="6904149" y="4622516"/>
            <a:ext cx="4588119" cy="1276356"/>
          </a:xfrm>
          <a:prstGeom prst="rect">
            <a:avLst/>
          </a:prstGeom>
        </p:spPr>
        <p:txBody>
          <a:bodyPr lIns="0" tIns="0" rIns="0" bIns="0" rtlCol="0" anchor="t">
            <a:spAutoFit/>
          </a:bodyPr>
          <a:lstStyle/>
          <a:p>
            <a:pPr marL="647700" lvl="1" indent="-323850">
              <a:lnSpc>
                <a:spcPts val="3300"/>
              </a:lnSpc>
              <a:buFont typeface="Arial"/>
              <a:buChar char="•"/>
            </a:pPr>
            <a:r>
              <a:rPr lang="en-US" sz="3000" dirty="0">
                <a:solidFill>
                  <a:srgbClr val="FFFFFF"/>
                </a:solidFill>
                <a:latin typeface="DM Sans"/>
              </a:rPr>
              <a:t>Fill in the digital chart or upload a signed copy.</a:t>
            </a:r>
            <a:endParaRPr lang="en-US" dirty="0"/>
          </a:p>
        </p:txBody>
      </p:sp>
      <p:grpSp>
        <p:nvGrpSpPr>
          <p:cNvPr id="17" name="Group 17"/>
          <p:cNvGrpSpPr/>
          <p:nvPr/>
        </p:nvGrpSpPr>
        <p:grpSpPr>
          <a:xfrm>
            <a:off x="12051796" y="3105462"/>
            <a:ext cx="3741646" cy="1253728"/>
            <a:chOff x="0" y="0"/>
            <a:chExt cx="985454" cy="330200"/>
          </a:xfrm>
        </p:grpSpPr>
        <p:sp>
          <p:nvSpPr>
            <p:cNvPr id="18" name="Freeform 18"/>
            <p:cNvSpPr/>
            <p:nvPr/>
          </p:nvSpPr>
          <p:spPr>
            <a:xfrm>
              <a:off x="0" y="0"/>
              <a:ext cx="985454" cy="330200"/>
            </a:xfrm>
            <a:custGeom>
              <a:avLst/>
              <a:gdLst/>
              <a:ahLst/>
              <a:cxnLst/>
              <a:rect l="l" t="t" r="r" b="b"/>
              <a:pathLst>
                <a:path w="985454" h="330200">
                  <a:moveTo>
                    <a:pt x="105525" y="0"/>
                  </a:moveTo>
                  <a:lnTo>
                    <a:pt x="879929" y="0"/>
                  </a:lnTo>
                  <a:cubicBezTo>
                    <a:pt x="907916" y="0"/>
                    <a:pt x="934757" y="11118"/>
                    <a:pt x="954547" y="30908"/>
                  </a:cubicBezTo>
                  <a:cubicBezTo>
                    <a:pt x="974336" y="50697"/>
                    <a:pt x="985454" y="77538"/>
                    <a:pt x="985454" y="105525"/>
                  </a:cubicBezTo>
                  <a:lnTo>
                    <a:pt x="985454" y="224675"/>
                  </a:lnTo>
                  <a:cubicBezTo>
                    <a:pt x="985454" y="252662"/>
                    <a:pt x="974336" y="279503"/>
                    <a:pt x="954547" y="299292"/>
                  </a:cubicBezTo>
                  <a:cubicBezTo>
                    <a:pt x="934757" y="319082"/>
                    <a:pt x="907916" y="330200"/>
                    <a:pt x="879929" y="330200"/>
                  </a:cubicBezTo>
                  <a:lnTo>
                    <a:pt x="105525" y="330200"/>
                  </a:lnTo>
                  <a:cubicBezTo>
                    <a:pt x="77538" y="330200"/>
                    <a:pt x="50697" y="319082"/>
                    <a:pt x="30908" y="299292"/>
                  </a:cubicBezTo>
                  <a:cubicBezTo>
                    <a:pt x="11118" y="279503"/>
                    <a:pt x="0" y="252662"/>
                    <a:pt x="0" y="224675"/>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9" name="TextBox 19"/>
            <p:cNvSpPr txBox="1"/>
            <p:nvPr/>
          </p:nvSpPr>
          <p:spPr>
            <a:xfrm>
              <a:off x="0" y="-38100"/>
              <a:ext cx="985454" cy="368300"/>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1735985" y="3444472"/>
            <a:ext cx="4373269" cy="638816"/>
          </a:xfrm>
          <a:prstGeom prst="rect">
            <a:avLst/>
          </a:prstGeom>
        </p:spPr>
        <p:txBody>
          <a:bodyPr lIns="0" tIns="0" rIns="0" bIns="0" rtlCol="0" anchor="t">
            <a:spAutoFit/>
          </a:bodyPr>
          <a:lstStyle/>
          <a:p>
            <a:pPr algn="ctr">
              <a:lnSpc>
                <a:spcPts val="2530"/>
              </a:lnSpc>
            </a:pPr>
            <a:r>
              <a:rPr lang="en-US" sz="2300">
                <a:solidFill>
                  <a:srgbClr val="8C0B05"/>
                </a:solidFill>
                <a:latin typeface="DM Sans Bold"/>
              </a:rPr>
              <a:t>PROOF OF DYSLEXIA</a:t>
            </a:r>
          </a:p>
          <a:p>
            <a:pPr algn="ctr">
              <a:lnSpc>
                <a:spcPts val="2530"/>
              </a:lnSpc>
            </a:pPr>
            <a:r>
              <a:rPr lang="en-US" sz="2300">
                <a:solidFill>
                  <a:srgbClr val="8C0B05"/>
                </a:solidFill>
                <a:latin typeface="DM Sans Bold"/>
              </a:rPr>
              <a:t>MODULE COMPLETION</a:t>
            </a:r>
          </a:p>
        </p:txBody>
      </p:sp>
      <p:sp>
        <p:nvSpPr>
          <p:cNvPr id="21" name="TextBox 21"/>
          <p:cNvSpPr txBox="1"/>
          <p:nvPr/>
        </p:nvSpPr>
        <p:spPr>
          <a:xfrm>
            <a:off x="11832057" y="4641569"/>
            <a:ext cx="4588119" cy="2533656"/>
          </a:xfrm>
          <a:prstGeom prst="rect">
            <a:avLst/>
          </a:prstGeom>
        </p:spPr>
        <p:txBody>
          <a:bodyPr lIns="0" tIns="0" rIns="0" bIns="0" rtlCol="0" anchor="t">
            <a:spAutoFit/>
          </a:bodyPr>
          <a:lstStyle/>
          <a:p>
            <a:pPr marL="647805" lvl="1" indent="-323903">
              <a:lnSpc>
                <a:spcPts val="3300"/>
              </a:lnSpc>
              <a:buFont typeface="Arial"/>
              <a:buChar char="•"/>
            </a:pPr>
            <a:r>
              <a:rPr lang="en-US" sz="3000">
                <a:solidFill>
                  <a:srgbClr val="FFFFFF"/>
                </a:solidFill>
                <a:latin typeface="DM Sans"/>
              </a:rPr>
              <a:t>12 hours total</a:t>
            </a:r>
          </a:p>
          <a:p>
            <a:pPr marL="647805" lvl="1" indent="-323903">
              <a:lnSpc>
                <a:spcPts val="3300"/>
              </a:lnSpc>
              <a:buFont typeface="Arial"/>
              <a:buChar char="•"/>
            </a:pPr>
            <a:r>
              <a:rPr lang="en-US" sz="3000">
                <a:solidFill>
                  <a:srgbClr val="FFFFFF"/>
                </a:solidFill>
                <a:latin typeface="DM Sans"/>
              </a:rPr>
              <a:t>MUST complete the “SLD/Dyslexia Webinar Series for Educator Preparation Programs” </a:t>
            </a:r>
          </a:p>
        </p:txBody>
      </p:sp>
      <p:sp>
        <p:nvSpPr>
          <p:cNvPr id="22" name="Freeform 2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3" name="Group 23"/>
          <p:cNvGrpSpPr/>
          <p:nvPr/>
        </p:nvGrpSpPr>
        <p:grpSpPr>
          <a:xfrm>
            <a:off x="7165752" y="6511621"/>
            <a:ext cx="4164883" cy="1174047"/>
            <a:chOff x="0" y="0"/>
            <a:chExt cx="1096924" cy="309214"/>
          </a:xfrm>
        </p:grpSpPr>
        <p:sp>
          <p:nvSpPr>
            <p:cNvPr id="24" name="Freeform 24"/>
            <p:cNvSpPr/>
            <p:nvPr/>
          </p:nvSpPr>
          <p:spPr>
            <a:xfrm>
              <a:off x="0" y="0"/>
              <a:ext cx="1096924" cy="309214"/>
            </a:xfrm>
            <a:custGeom>
              <a:avLst/>
              <a:gdLst/>
              <a:ahLst/>
              <a:cxnLst/>
              <a:rect l="l" t="t" r="r" b="b"/>
              <a:pathLst>
                <a:path w="1096924" h="309214">
                  <a:moveTo>
                    <a:pt x="94802" y="0"/>
                  </a:moveTo>
                  <a:lnTo>
                    <a:pt x="1002122" y="0"/>
                  </a:lnTo>
                  <a:cubicBezTo>
                    <a:pt x="1027265" y="0"/>
                    <a:pt x="1051378" y="9988"/>
                    <a:pt x="1069157" y="27767"/>
                  </a:cubicBezTo>
                  <a:cubicBezTo>
                    <a:pt x="1086936" y="45546"/>
                    <a:pt x="1096924" y="69659"/>
                    <a:pt x="1096924" y="94802"/>
                  </a:cubicBezTo>
                  <a:lnTo>
                    <a:pt x="1096924" y="214412"/>
                  </a:lnTo>
                  <a:cubicBezTo>
                    <a:pt x="1096924" y="239555"/>
                    <a:pt x="1086936" y="263669"/>
                    <a:pt x="1069157" y="281447"/>
                  </a:cubicBezTo>
                  <a:cubicBezTo>
                    <a:pt x="1051378" y="299226"/>
                    <a:pt x="1027265" y="309214"/>
                    <a:pt x="1002122" y="309214"/>
                  </a:cubicBezTo>
                  <a:lnTo>
                    <a:pt x="94802" y="309214"/>
                  </a:lnTo>
                  <a:cubicBezTo>
                    <a:pt x="69659" y="309214"/>
                    <a:pt x="45546" y="299226"/>
                    <a:pt x="27767" y="281447"/>
                  </a:cubicBezTo>
                  <a:cubicBezTo>
                    <a:pt x="9988" y="263669"/>
                    <a:pt x="0" y="239555"/>
                    <a:pt x="0" y="214412"/>
                  </a:cubicBezTo>
                  <a:lnTo>
                    <a:pt x="0" y="94802"/>
                  </a:lnTo>
                  <a:cubicBezTo>
                    <a:pt x="0" y="69659"/>
                    <a:pt x="9988" y="45546"/>
                    <a:pt x="27767" y="27767"/>
                  </a:cubicBezTo>
                  <a:cubicBezTo>
                    <a:pt x="45546" y="9988"/>
                    <a:pt x="69659" y="0"/>
                    <a:pt x="94802" y="0"/>
                  </a:cubicBezTo>
                  <a:close/>
                </a:path>
              </a:pathLst>
            </a:custGeom>
            <a:solidFill>
              <a:srgbClr val="FFFFFF"/>
            </a:solidFill>
          </p:spPr>
        </p:sp>
        <p:sp>
          <p:nvSpPr>
            <p:cNvPr id="25" name="TextBox 25"/>
            <p:cNvSpPr txBox="1"/>
            <p:nvPr/>
          </p:nvSpPr>
          <p:spPr>
            <a:xfrm>
              <a:off x="0" y="-38100"/>
              <a:ext cx="1096924" cy="34731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7061559" y="6686935"/>
            <a:ext cx="4373269" cy="848566"/>
          </a:xfrm>
          <a:prstGeom prst="rect">
            <a:avLst/>
          </a:prstGeom>
        </p:spPr>
        <p:txBody>
          <a:bodyPr lIns="0" tIns="0" rIns="0" bIns="0" rtlCol="0" anchor="t">
            <a:spAutoFit/>
          </a:bodyPr>
          <a:lstStyle/>
          <a:p>
            <a:pPr algn="ctr">
              <a:lnSpc>
                <a:spcPts val="3300"/>
              </a:lnSpc>
            </a:pPr>
            <a:r>
              <a:rPr lang="en-US" sz="1600" dirty="0">
                <a:solidFill>
                  <a:srgbClr val="8C0B05"/>
                </a:solidFill>
                <a:latin typeface="DM Sans Bold"/>
              </a:rPr>
              <a:t>PE Candidates Only: </a:t>
            </a:r>
            <a:endParaRPr lang="en-US" sz="1600" dirty="0">
              <a:solidFill>
                <a:srgbClr val="000000"/>
              </a:solidFill>
              <a:latin typeface="Calibri"/>
              <a:ea typeface="Calibri"/>
              <a:cs typeface="Calibri"/>
            </a:endParaRPr>
          </a:p>
          <a:p>
            <a:pPr algn="ctr">
              <a:lnSpc>
                <a:spcPts val="3300"/>
              </a:lnSpc>
            </a:pPr>
            <a:r>
              <a:rPr lang="en-US" sz="3000" dirty="0">
                <a:solidFill>
                  <a:srgbClr val="8C0B05"/>
                </a:solidFill>
                <a:latin typeface="DM Sans Bold"/>
              </a:rPr>
              <a:t>FIRST AID CARD</a:t>
            </a:r>
            <a:endParaRPr lang="en-US">
              <a:ea typeface="Calibri"/>
              <a:cs typeface="Calibri"/>
            </a:endParaRPr>
          </a:p>
        </p:txBody>
      </p:sp>
      <p:sp>
        <p:nvSpPr>
          <p:cNvPr id="27" name="TextBox 27"/>
          <p:cNvSpPr txBox="1"/>
          <p:nvPr/>
        </p:nvSpPr>
        <p:spPr>
          <a:xfrm>
            <a:off x="7061559" y="7807225"/>
            <a:ext cx="4588119" cy="857256"/>
          </a:xfrm>
          <a:prstGeom prst="rect">
            <a:avLst/>
          </a:prstGeom>
        </p:spPr>
        <p:txBody>
          <a:bodyPr lIns="0" tIns="0" rIns="0" bIns="0" rtlCol="0" anchor="t">
            <a:spAutoFit/>
          </a:bodyPr>
          <a:lstStyle/>
          <a:p>
            <a:pPr marL="647700" lvl="1" indent="-323850">
              <a:lnSpc>
                <a:spcPts val="3300"/>
              </a:lnSpc>
              <a:buFont typeface="Arial"/>
              <a:buChar char="•"/>
            </a:pPr>
            <a:r>
              <a:rPr lang="en-US" sz="3000" dirty="0">
                <a:solidFill>
                  <a:srgbClr val="FFFFFF"/>
                </a:solidFill>
                <a:latin typeface="DM Sans"/>
              </a:rPr>
              <a:t>Make sure it’s not expired.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68471" flipH="1">
            <a:off x="-2788524" y="-705031"/>
            <a:ext cx="5450085" cy="4161883"/>
          </a:xfrm>
          <a:custGeom>
            <a:avLst/>
            <a:gdLst/>
            <a:ahLst/>
            <a:cxnLst/>
            <a:rect l="l" t="t" r="r" b="b"/>
            <a:pathLst>
              <a:path w="5450085" h="4161883">
                <a:moveTo>
                  <a:pt x="5450086" y="0"/>
                </a:moveTo>
                <a:lnTo>
                  <a:pt x="0" y="0"/>
                </a:lnTo>
                <a:lnTo>
                  <a:pt x="0" y="4161884"/>
                </a:lnTo>
                <a:lnTo>
                  <a:pt x="5450086" y="4161884"/>
                </a:lnTo>
                <a:lnTo>
                  <a:pt x="54500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687121" y="5468697"/>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002A5C"/>
            </a:solidFill>
          </p:spPr>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2494557" y="4141858"/>
            <a:ext cx="3741646" cy="881318"/>
            <a:chOff x="0" y="0"/>
            <a:chExt cx="985454" cy="232117"/>
          </a:xfrm>
        </p:grpSpPr>
        <p:sp>
          <p:nvSpPr>
            <p:cNvPr id="8" name="Freeform 8"/>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9" name="TextBox 9"/>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6849940" y="4141858"/>
            <a:ext cx="4588119" cy="3890618"/>
            <a:chOff x="0" y="0"/>
            <a:chExt cx="6117493" cy="5187490"/>
          </a:xfrm>
        </p:grpSpPr>
        <p:grpSp>
          <p:nvGrpSpPr>
            <p:cNvPr id="11" name="Group 11"/>
            <p:cNvGrpSpPr/>
            <p:nvPr/>
          </p:nvGrpSpPr>
          <p:grpSpPr>
            <a:xfrm>
              <a:off x="564315" y="0"/>
              <a:ext cx="4988862" cy="1175091"/>
              <a:chOff x="0" y="0"/>
              <a:chExt cx="985454" cy="232117"/>
            </a:xfrm>
          </p:grpSpPr>
          <p:sp>
            <p:nvSpPr>
              <p:cNvPr id="12" name="Freeform 12"/>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3" name="TextBox 13"/>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43233" y="262926"/>
              <a:ext cx="5831026" cy="678400"/>
            </a:xfrm>
            <a:prstGeom prst="rect">
              <a:avLst/>
            </a:prstGeom>
          </p:spPr>
          <p:txBody>
            <a:bodyPr lIns="0" tIns="0" rIns="0" bIns="0" rtlCol="0" anchor="t">
              <a:spAutoFit/>
            </a:bodyPr>
            <a:lstStyle/>
            <a:p>
              <a:pPr algn="ctr">
                <a:lnSpc>
                  <a:spcPts val="3850"/>
                </a:lnSpc>
              </a:pPr>
              <a:r>
                <a:rPr lang="en-US" sz="3500">
                  <a:solidFill>
                    <a:srgbClr val="8C0B05"/>
                  </a:solidFill>
                  <a:latin typeface="DM Sans Bold"/>
                </a:rPr>
                <a:t>TRANSCRIPTS</a:t>
              </a:r>
            </a:p>
          </p:txBody>
        </p:sp>
        <p:sp>
          <p:nvSpPr>
            <p:cNvPr id="15" name="TextBox 15"/>
            <p:cNvSpPr txBox="1"/>
            <p:nvPr/>
          </p:nvSpPr>
          <p:spPr>
            <a:xfrm>
              <a:off x="0" y="1498132"/>
              <a:ext cx="6117493" cy="2266958"/>
            </a:xfrm>
            <a:prstGeom prst="rect">
              <a:avLst/>
            </a:prstGeom>
          </p:spPr>
          <p:txBody>
            <a:bodyPr lIns="0" tIns="0" rIns="0" bIns="0" rtlCol="0" anchor="t">
              <a:spAutoFit/>
            </a:bodyPr>
            <a:lstStyle/>
            <a:p>
              <a:pPr algn="ctr">
                <a:lnSpc>
                  <a:spcPts val="3300"/>
                </a:lnSpc>
              </a:pPr>
              <a:r>
                <a:rPr lang="en-US" sz="3000" u="sng" dirty="0">
                  <a:solidFill>
                    <a:srgbClr val="C00000"/>
                  </a:solidFill>
                  <a:latin typeface="DM Sans"/>
                  <a:hlinkClick r:id="rId6">
                    <a:extLst>
                      <a:ext uri="{A12FA001-AC4F-418D-AE19-62706E023703}">
                        <ahyp:hlinkClr xmlns:ahyp="http://schemas.microsoft.com/office/drawing/2018/hyperlinkcolor" val="tx"/>
                      </a:ext>
                    </a:extLst>
                  </a:hlinkClick>
                </a:rPr>
                <a:t>WATCH this video</a:t>
              </a:r>
              <a:r>
                <a:rPr lang="en-US" sz="3000" dirty="0">
                  <a:solidFill>
                    <a:srgbClr val="FFFFFF"/>
                  </a:solidFill>
                  <a:latin typeface="DM Sans"/>
                </a:rPr>
                <a:t> for instructions on how to send them from Eastern to the state.</a:t>
              </a:r>
            </a:p>
          </p:txBody>
        </p:sp>
        <p:sp>
          <p:nvSpPr>
            <p:cNvPr id="16" name="TextBox 16"/>
            <p:cNvSpPr txBox="1"/>
            <p:nvPr/>
          </p:nvSpPr>
          <p:spPr>
            <a:xfrm>
              <a:off x="143233" y="4311190"/>
              <a:ext cx="5831026" cy="876300"/>
            </a:xfrm>
            <a:prstGeom prst="rect">
              <a:avLst/>
            </a:prstGeom>
          </p:spPr>
          <p:txBody>
            <a:bodyPr lIns="0" tIns="0" rIns="0" bIns="0" rtlCol="0" anchor="t">
              <a:spAutoFit/>
            </a:bodyPr>
            <a:lstStyle/>
            <a:p>
              <a:pPr algn="ctr">
                <a:lnSpc>
                  <a:spcPts val="4950"/>
                </a:lnSpc>
              </a:pPr>
              <a:endParaRPr/>
            </a:p>
          </p:txBody>
        </p:sp>
      </p:grpSp>
      <p:grpSp>
        <p:nvGrpSpPr>
          <p:cNvPr id="17" name="Group 17"/>
          <p:cNvGrpSpPr/>
          <p:nvPr/>
        </p:nvGrpSpPr>
        <p:grpSpPr>
          <a:xfrm>
            <a:off x="12051796" y="4141858"/>
            <a:ext cx="3741646" cy="881318"/>
            <a:chOff x="0" y="0"/>
            <a:chExt cx="985454" cy="232117"/>
          </a:xfrm>
        </p:grpSpPr>
        <p:sp>
          <p:nvSpPr>
            <p:cNvPr id="18" name="Freeform 18"/>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9" name="TextBox 19"/>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2911652" y="2524438"/>
            <a:ext cx="1083160" cy="838095"/>
          </a:xfrm>
          <a:custGeom>
            <a:avLst/>
            <a:gdLst/>
            <a:ahLst/>
            <a:cxnLst/>
            <a:rect l="l" t="t" r="r" b="b"/>
            <a:pathLst>
              <a:path w="1083160" h="838095">
                <a:moveTo>
                  <a:pt x="0" y="0"/>
                </a:moveTo>
                <a:lnTo>
                  <a:pt x="1083160" y="0"/>
                </a:lnTo>
                <a:lnTo>
                  <a:pt x="1083160" y="838095"/>
                </a:lnTo>
                <a:lnTo>
                  <a:pt x="0" y="8380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1"/>
          <p:cNvSpPr txBox="1"/>
          <p:nvPr/>
        </p:nvSpPr>
        <p:spPr>
          <a:xfrm>
            <a:off x="1842683" y="1551558"/>
            <a:ext cx="14602634" cy="982985"/>
          </a:xfrm>
          <a:prstGeom prst="rect">
            <a:avLst/>
          </a:prstGeom>
        </p:spPr>
        <p:txBody>
          <a:bodyPr lIns="0" tIns="0" rIns="0" bIns="0" rtlCol="0" anchor="t">
            <a:spAutoFit/>
          </a:bodyPr>
          <a:lstStyle/>
          <a:p>
            <a:pPr algn="ctr">
              <a:lnSpc>
                <a:spcPts val="7590"/>
              </a:lnSpc>
            </a:pPr>
            <a:r>
              <a:rPr lang="en-US" sz="6900">
                <a:solidFill>
                  <a:srgbClr val="FFFFFF"/>
                </a:solidFill>
                <a:latin typeface="DM Sans Bold"/>
              </a:rPr>
              <a:t>FOR THE STATE APPLICATION:</a:t>
            </a:r>
          </a:p>
        </p:txBody>
      </p:sp>
      <p:sp>
        <p:nvSpPr>
          <p:cNvPr id="22" name="TextBox 22"/>
          <p:cNvSpPr txBox="1"/>
          <p:nvPr/>
        </p:nvSpPr>
        <p:spPr>
          <a:xfrm>
            <a:off x="2178746" y="4346197"/>
            <a:ext cx="4373269" cy="501656"/>
          </a:xfrm>
          <a:prstGeom prst="rect">
            <a:avLst/>
          </a:prstGeom>
        </p:spPr>
        <p:txBody>
          <a:bodyPr lIns="0" tIns="0" rIns="0" bIns="0" rtlCol="0" anchor="t">
            <a:spAutoFit/>
          </a:bodyPr>
          <a:lstStyle/>
          <a:p>
            <a:pPr algn="ctr">
              <a:lnSpc>
                <a:spcPts val="3850"/>
              </a:lnSpc>
            </a:pPr>
            <a:r>
              <a:rPr lang="en-US" sz="3500">
                <a:solidFill>
                  <a:srgbClr val="8C0B05"/>
                </a:solidFill>
                <a:latin typeface="DM Sans Bold"/>
              </a:rPr>
              <a:t>DEPOSIT</a:t>
            </a:r>
          </a:p>
        </p:txBody>
      </p:sp>
      <p:sp>
        <p:nvSpPr>
          <p:cNvPr id="23" name="TextBox 23"/>
          <p:cNvSpPr txBox="1"/>
          <p:nvPr/>
        </p:nvSpPr>
        <p:spPr>
          <a:xfrm>
            <a:off x="2178746" y="5251172"/>
            <a:ext cx="4373269" cy="647700"/>
          </a:xfrm>
          <a:prstGeom prst="rect">
            <a:avLst/>
          </a:prstGeom>
        </p:spPr>
        <p:txBody>
          <a:bodyPr lIns="0" tIns="0" rIns="0" bIns="0" rtlCol="0" anchor="t">
            <a:spAutoFit/>
          </a:bodyPr>
          <a:lstStyle/>
          <a:p>
            <a:pPr algn="ctr">
              <a:lnSpc>
                <a:spcPts val="4950"/>
              </a:lnSpc>
            </a:pPr>
            <a:r>
              <a:rPr lang="en-US" sz="4500">
                <a:solidFill>
                  <a:srgbClr val="FFFFFF"/>
                </a:solidFill>
                <a:latin typeface="DM Sans Bold"/>
              </a:rPr>
              <a:t>$50</a:t>
            </a:r>
          </a:p>
        </p:txBody>
      </p:sp>
      <p:sp>
        <p:nvSpPr>
          <p:cNvPr id="24" name="TextBox 24"/>
          <p:cNvSpPr txBox="1"/>
          <p:nvPr/>
        </p:nvSpPr>
        <p:spPr>
          <a:xfrm>
            <a:off x="11735985" y="4346197"/>
            <a:ext cx="4373269" cy="501656"/>
          </a:xfrm>
          <a:prstGeom prst="rect">
            <a:avLst/>
          </a:prstGeom>
        </p:spPr>
        <p:txBody>
          <a:bodyPr lIns="0" tIns="0" rIns="0" bIns="0" rtlCol="0" anchor="t">
            <a:spAutoFit/>
          </a:bodyPr>
          <a:lstStyle/>
          <a:p>
            <a:pPr algn="ctr">
              <a:lnSpc>
                <a:spcPts val="3850"/>
              </a:lnSpc>
            </a:pPr>
            <a:r>
              <a:rPr lang="en-US" sz="3500">
                <a:solidFill>
                  <a:srgbClr val="8C0B05"/>
                </a:solidFill>
                <a:latin typeface="DM Sans Bold"/>
              </a:rPr>
              <a:t>FINAL FEE</a:t>
            </a:r>
          </a:p>
        </p:txBody>
      </p:sp>
      <p:sp>
        <p:nvSpPr>
          <p:cNvPr id="25" name="TextBox 25"/>
          <p:cNvSpPr txBox="1"/>
          <p:nvPr/>
        </p:nvSpPr>
        <p:spPr>
          <a:xfrm>
            <a:off x="11733335" y="5251172"/>
            <a:ext cx="4373269" cy="647700"/>
          </a:xfrm>
          <a:prstGeom prst="rect">
            <a:avLst/>
          </a:prstGeom>
        </p:spPr>
        <p:txBody>
          <a:bodyPr lIns="0" tIns="0" rIns="0" bIns="0" rtlCol="0" anchor="t">
            <a:spAutoFit/>
          </a:bodyPr>
          <a:lstStyle/>
          <a:p>
            <a:pPr algn="ctr">
              <a:lnSpc>
                <a:spcPts val="4950"/>
              </a:lnSpc>
            </a:pPr>
            <a:r>
              <a:rPr lang="en-US" sz="4500">
                <a:solidFill>
                  <a:srgbClr val="FFFFFF"/>
                </a:solidFill>
                <a:latin typeface="DM Sans Bold"/>
              </a:rPr>
              <a:t>$200</a:t>
            </a:r>
          </a:p>
        </p:txBody>
      </p:sp>
      <p:sp>
        <p:nvSpPr>
          <p:cNvPr id="26" name="TextBox 26"/>
          <p:cNvSpPr txBox="1"/>
          <p:nvPr/>
        </p:nvSpPr>
        <p:spPr>
          <a:xfrm>
            <a:off x="1842683" y="2753618"/>
            <a:ext cx="14602634" cy="414024"/>
          </a:xfrm>
          <a:prstGeom prst="rect">
            <a:avLst/>
          </a:prstGeom>
        </p:spPr>
        <p:txBody>
          <a:bodyPr lIns="0" tIns="0" rIns="0" bIns="0" rtlCol="0" anchor="t">
            <a:spAutoFit/>
          </a:bodyPr>
          <a:lstStyle/>
          <a:p>
            <a:pPr algn="ctr">
              <a:lnSpc>
                <a:spcPts val="3190"/>
              </a:lnSpc>
            </a:pPr>
            <a:r>
              <a:rPr lang="en-US" sz="2900" u="sng" dirty="0">
                <a:solidFill>
                  <a:srgbClr val="C00000"/>
                </a:solidFill>
                <a:latin typeface="DM Sans Bold"/>
                <a:hlinkClick r:id="rId9">
                  <a:extLst>
                    <a:ext uri="{A12FA001-AC4F-418D-AE19-62706E023703}">
                      <ahyp:hlinkClr xmlns:ahyp="http://schemas.microsoft.com/office/drawing/2018/hyperlinkcolor" val="tx"/>
                    </a:ext>
                  </a:extLst>
                </a:hlinkClick>
              </a:rPr>
              <a:t>(BUREAU OF EDUCATOR STANDARDS AND CERTIFICATION)</a:t>
            </a:r>
            <a:endParaRPr lang="en-US" sz="2900" u="sng">
              <a:solidFill>
                <a:srgbClr val="C00000"/>
              </a:solidFill>
              <a:latin typeface="DM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1759210" y="8763000"/>
            <a:ext cx="5500090" cy="1066800"/>
          </a:xfrm>
          <a:prstGeom prst="rect">
            <a:avLst/>
          </a:prstGeom>
        </p:spPr>
        <p:txBody>
          <a:bodyPr lIns="0" tIns="0" rIns="0" bIns="0" rtlCol="0" anchor="t">
            <a:spAutoFit/>
          </a:bodyPr>
          <a:lstStyle/>
          <a:p>
            <a:pPr algn="r">
              <a:lnSpc>
                <a:spcPts val="8250"/>
              </a:lnSpc>
            </a:pPr>
            <a:r>
              <a:rPr lang="en-US" sz="7500">
                <a:solidFill>
                  <a:srgbClr val="8C0B05"/>
                </a:solidFill>
                <a:latin typeface="DM Sans Bold"/>
              </a:rPr>
              <a:t>TIMELINE</a:t>
            </a:r>
          </a:p>
        </p:txBody>
      </p:sp>
      <p:sp>
        <p:nvSpPr>
          <p:cNvPr id="4" name="TextBox 4"/>
          <p:cNvSpPr txBox="1"/>
          <p:nvPr/>
        </p:nvSpPr>
        <p:spPr>
          <a:xfrm>
            <a:off x="1575111" y="706315"/>
            <a:ext cx="1938412" cy="1003308"/>
          </a:xfrm>
          <a:prstGeom prst="rect">
            <a:avLst/>
          </a:prstGeom>
        </p:spPr>
        <p:txBody>
          <a:bodyPr lIns="0" tIns="0" rIns="0" bIns="0" rtlCol="0" anchor="t">
            <a:spAutoFit/>
          </a:bodyPr>
          <a:lstStyle/>
          <a:p>
            <a:pPr>
              <a:lnSpc>
                <a:spcPts val="7700"/>
              </a:lnSpc>
            </a:pPr>
            <a:r>
              <a:rPr lang="en-US" sz="7000">
                <a:solidFill>
                  <a:srgbClr val="8C0B05"/>
                </a:solidFill>
                <a:latin typeface="DM Sans Bold"/>
              </a:rPr>
              <a:t>01.</a:t>
            </a:r>
          </a:p>
        </p:txBody>
      </p:sp>
      <p:sp>
        <p:nvSpPr>
          <p:cNvPr id="5" name="TextBox 5"/>
          <p:cNvSpPr txBox="1"/>
          <p:nvPr/>
        </p:nvSpPr>
        <p:spPr>
          <a:xfrm>
            <a:off x="1575111" y="2682763"/>
            <a:ext cx="1938412" cy="1003308"/>
          </a:xfrm>
          <a:prstGeom prst="rect">
            <a:avLst/>
          </a:prstGeom>
        </p:spPr>
        <p:txBody>
          <a:bodyPr lIns="0" tIns="0" rIns="0" bIns="0" rtlCol="0" anchor="t">
            <a:spAutoFit/>
          </a:bodyPr>
          <a:lstStyle/>
          <a:p>
            <a:pPr>
              <a:lnSpc>
                <a:spcPts val="7700"/>
              </a:lnSpc>
            </a:pPr>
            <a:r>
              <a:rPr lang="en-US" sz="7000">
                <a:solidFill>
                  <a:srgbClr val="8C0B05"/>
                </a:solidFill>
                <a:latin typeface="DM Sans Bold"/>
              </a:rPr>
              <a:t>02.</a:t>
            </a:r>
          </a:p>
        </p:txBody>
      </p:sp>
      <p:sp>
        <p:nvSpPr>
          <p:cNvPr id="6" name="TextBox 6"/>
          <p:cNvSpPr txBox="1"/>
          <p:nvPr/>
        </p:nvSpPr>
        <p:spPr>
          <a:xfrm>
            <a:off x="3513523" y="714251"/>
            <a:ext cx="8355422"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EASTERN’S APPLICATION IN TK20</a:t>
            </a:r>
          </a:p>
        </p:txBody>
      </p:sp>
      <p:sp>
        <p:nvSpPr>
          <p:cNvPr id="7" name="TextBox 7"/>
          <p:cNvSpPr txBox="1"/>
          <p:nvPr/>
        </p:nvSpPr>
        <p:spPr>
          <a:xfrm>
            <a:off x="3513523" y="2690698"/>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REGISTER FOR YOUR EIN</a:t>
            </a:r>
          </a:p>
        </p:txBody>
      </p:sp>
      <p:sp>
        <p:nvSpPr>
          <p:cNvPr id="8" name="TextBox 8"/>
          <p:cNvSpPr txBox="1"/>
          <p:nvPr/>
        </p:nvSpPr>
        <p:spPr>
          <a:xfrm>
            <a:off x="3513523" y="1234957"/>
            <a:ext cx="10362666" cy="8572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You can start this process </a:t>
            </a:r>
            <a:r>
              <a:rPr lang="en-US" sz="3000">
                <a:solidFill>
                  <a:srgbClr val="737373"/>
                </a:solidFill>
                <a:latin typeface="DM Sans Bold Italics"/>
              </a:rPr>
              <a:t>now</a:t>
            </a:r>
            <a:r>
              <a:rPr lang="en-US" sz="3000">
                <a:solidFill>
                  <a:srgbClr val="737373"/>
                </a:solidFill>
                <a:latin typeface="DM Sans Italics"/>
              </a:rPr>
              <a:t>. Be sure to save your progress. DO NOT HIT SUBMIT YET.</a:t>
            </a:r>
          </a:p>
        </p:txBody>
      </p:sp>
      <p:sp>
        <p:nvSpPr>
          <p:cNvPr id="9" name="TextBox 9"/>
          <p:cNvSpPr txBox="1"/>
          <p:nvPr/>
        </p:nvSpPr>
        <p:spPr>
          <a:xfrm>
            <a:off x="1575111" y="4804825"/>
            <a:ext cx="1938412" cy="1003308"/>
          </a:xfrm>
          <a:prstGeom prst="rect">
            <a:avLst/>
          </a:prstGeom>
        </p:spPr>
        <p:txBody>
          <a:bodyPr lIns="0" tIns="0" rIns="0" bIns="0" rtlCol="0" anchor="t">
            <a:spAutoFit/>
          </a:bodyPr>
          <a:lstStyle/>
          <a:p>
            <a:pPr>
              <a:lnSpc>
                <a:spcPts val="7700"/>
              </a:lnSpc>
            </a:pPr>
            <a:r>
              <a:rPr lang="en-US" sz="7000">
                <a:solidFill>
                  <a:srgbClr val="8C0B05"/>
                </a:solidFill>
                <a:latin typeface="DM Sans Bold"/>
              </a:rPr>
              <a:t>03.</a:t>
            </a:r>
          </a:p>
        </p:txBody>
      </p:sp>
      <p:sp>
        <p:nvSpPr>
          <p:cNvPr id="10" name="TextBox 10"/>
          <p:cNvSpPr txBox="1"/>
          <p:nvPr/>
        </p:nvSpPr>
        <p:spPr>
          <a:xfrm>
            <a:off x="3513523" y="4812760"/>
            <a:ext cx="11434860" cy="501656"/>
          </a:xfrm>
          <a:prstGeom prst="rect">
            <a:avLst/>
          </a:prstGeom>
        </p:spPr>
        <p:txBody>
          <a:bodyPr lIns="0" tIns="0" rIns="0" bIns="0" rtlCol="0" anchor="t">
            <a:spAutoFit/>
          </a:bodyPr>
          <a:lstStyle/>
          <a:p>
            <a:pPr>
              <a:lnSpc>
                <a:spcPts val="3850"/>
              </a:lnSpc>
            </a:pPr>
            <a:r>
              <a:rPr lang="en-US" sz="3500" u="sng" dirty="0">
                <a:solidFill>
                  <a:srgbClr val="C00000"/>
                </a:solidFill>
                <a:latin typeface="DM Sans Bold"/>
                <a:hlinkClick r:id="rId4">
                  <a:extLst>
                    <a:ext uri="{A12FA001-AC4F-418D-AE19-62706E023703}">
                      <ahyp:hlinkClr xmlns:ahyp="http://schemas.microsoft.com/office/drawing/2018/hyperlinkcolor" val="tx"/>
                    </a:ext>
                  </a:extLst>
                </a:hlinkClick>
              </a:rPr>
              <a:t>APPLY TO THE STATE OF CT </a:t>
            </a:r>
            <a:endParaRPr lang="en-US" sz="3500" u="sng">
              <a:solidFill>
                <a:srgbClr val="C00000"/>
              </a:solidFill>
              <a:latin typeface="DM Sans Bold"/>
            </a:endParaRPr>
          </a:p>
        </p:txBody>
      </p:sp>
      <p:sp>
        <p:nvSpPr>
          <p:cNvPr id="11" name="TextBox 11"/>
          <p:cNvSpPr txBox="1"/>
          <p:nvPr/>
        </p:nvSpPr>
        <p:spPr>
          <a:xfrm>
            <a:off x="1575111" y="7200372"/>
            <a:ext cx="1938412" cy="1003308"/>
          </a:xfrm>
          <a:prstGeom prst="rect">
            <a:avLst/>
          </a:prstGeom>
        </p:spPr>
        <p:txBody>
          <a:bodyPr lIns="0" tIns="0" rIns="0" bIns="0" rtlCol="0" anchor="t">
            <a:spAutoFit/>
          </a:bodyPr>
          <a:lstStyle/>
          <a:p>
            <a:pPr>
              <a:lnSpc>
                <a:spcPts val="7700"/>
              </a:lnSpc>
            </a:pPr>
            <a:r>
              <a:rPr lang="en-US" sz="7000">
                <a:solidFill>
                  <a:srgbClr val="8C0B05"/>
                </a:solidFill>
                <a:latin typeface="DM Sans Bold"/>
              </a:rPr>
              <a:t>04.</a:t>
            </a:r>
          </a:p>
        </p:txBody>
      </p:sp>
      <p:sp>
        <p:nvSpPr>
          <p:cNvPr id="12" name="TextBox 12"/>
          <p:cNvSpPr txBox="1"/>
          <p:nvPr/>
        </p:nvSpPr>
        <p:spPr>
          <a:xfrm>
            <a:off x="3513523" y="7208307"/>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REQUEST YOUR TRANSCRIPT</a:t>
            </a:r>
          </a:p>
        </p:txBody>
      </p:sp>
      <p:sp>
        <p:nvSpPr>
          <p:cNvPr id="13" name="TextBox 13"/>
          <p:cNvSpPr txBox="1"/>
          <p:nvPr/>
        </p:nvSpPr>
        <p:spPr>
          <a:xfrm>
            <a:off x="3513523" y="3211404"/>
            <a:ext cx="9492390" cy="8572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Again, save your username and password and keep your EIN in a safe place. You will need it again.</a:t>
            </a:r>
          </a:p>
        </p:txBody>
      </p:sp>
      <p:sp>
        <p:nvSpPr>
          <p:cNvPr id="14" name="TextBox 14"/>
          <p:cNvSpPr txBox="1"/>
          <p:nvPr/>
        </p:nvSpPr>
        <p:spPr>
          <a:xfrm>
            <a:off x="3513523" y="5333466"/>
            <a:ext cx="10518870" cy="850489"/>
          </a:xfrm>
          <a:prstGeom prst="rect">
            <a:avLst/>
          </a:prstGeom>
        </p:spPr>
        <p:txBody>
          <a:bodyPr lIns="0" tIns="0" rIns="0" bIns="0" rtlCol="0" anchor="t">
            <a:spAutoFit/>
          </a:bodyPr>
          <a:lstStyle/>
          <a:p>
            <a:pPr>
              <a:lnSpc>
                <a:spcPts val="3300"/>
              </a:lnSpc>
            </a:pPr>
            <a:r>
              <a:rPr lang="en-US" sz="3000" dirty="0">
                <a:solidFill>
                  <a:srgbClr val="737373"/>
                </a:solidFill>
                <a:latin typeface="DM Sans Italics"/>
              </a:rPr>
              <a:t>You can submit even though you’re still working on final requirements. </a:t>
            </a:r>
            <a:endParaRPr lang="en-US" sz="3000" u="sng" dirty="0">
              <a:solidFill>
                <a:srgbClr val="C00000"/>
              </a:solidFill>
              <a:latin typeface="DM Sans Italics"/>
            </a:endParaRPr>
          </a:p>
        </p:txBody>
      </p:sp>
      <p:sp>
        <p:nvSpPr>
          <p:cNvPr id="15" name="TextBox 15"/>
          <p:cNvSpPr txBox="1"/>
          <p:nvPr/>
        </p:nvSpPr>
        <p:spPr>
          <a:xfrm>
            <a:off x="3513523" y="7729013"/>
            <a:ext cx="10153286" cy="8572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It cannot be sent until after you graduate and your degree has posted, but you can request it now.</a:t>
            </a:r>
          </a:p>
        </p:txBody>
      </p:sp>
      <p:sp>
        <p:nvSpPr>
          <p:cNvPr id="16" name="Freeform 16"/>
          <p:cNvSpPr/>
          <p:nvPr/>
        </p:nvSpPr>
        <p:spPr>
          <a:xfrm rot="5400000">
            <a:off x="-1599102" y="749529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7052" y="1532407"/>
            <a:ext cx="9962085" cy="501650"/>
          </a:xfrm>
          <a:prstGeom prst="rect">
            <a:avLst/>
          </a:prstGeom>
        </p:spPr>
        <p:txBody>
          <a:bodyPr lIns="0" tIns="0" rIns="0" bIns="0" rtlCol="0" anchor="t">
            <a:spAutoFit/>
          </a:bodyPr>
          <a:lstStyle/>
          <a:p>
            <a:pPr>
              <a:lnSpc>
                <a:spcPts val="3850"/>
              </a:lnSpc>
            </a:pPr>
            <a:r>
              <a:rPr lang="en-US" sz="3500">
                <a:solidFill>
                  <a:srgbClr val="737373"/>
                </a:solidFill>
                <a:latin typeface="DM Sans Bold"/>
              </a:rPr>
              <a:t>UPON COMPLETING STUDENT TEACHING</a:t>
            </a:r>
          </a:p>
        </p:txBody>
      </p:sp>
      <p:sp>
        <p:nvSpPr>
          <p:cNvPr id="3" name="Freeform 3"/>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477268" y="4706421"/>
            <a:ext cx="8114955" cy="5580579"/>
          </a:xfrm>
          <a:custGeom>
            <a:avLst/>
            <a:gdLst/>
            <a:ahLst/>
            <a:cxnLst/>
            <a:rect l="l" t="t" r="r" b="b"/>
            <a:pathLst>
              <a:path w="8114955" h="5580579">
                <a:moveTo>
                  <a:pt x="0" y="0"/>
                </a:moveTo>
                <a:lnTo>
                  <a:pt x="8114956" y="0"/>
                </a:lnTo>
                <a:lnTo>
                  <a:pt x="8114956" y="5580579"/>
                </a:lnTo>
                <a:lnTo>
                  <a:pt x="0" y="5580579"/>
                </a:lnTo>
                <a:lnTo>
                  <a:pt x="0" y="0"/>
                </a:lnTo>
                <a:close/>
              </a:path>
            </a:pathLst>
          </a:custGeom>
          <a:blipFill>
            <a:blip r:embed="rId6"/>
            <a:stretch>
              <a:fillRect l="-3024"/>
            </a:stretch>
          </a:blipFill>
        </p:spPr>
      </p:sp>
      <p:sp>
        <p:nvSpPr>
          <p:cNvPr id="6" name="TextBox 6"/>
          <p:cNvSpPr txBox="1"/>
          <p:nvPr/>
        </p:nvSpPr>
        <p:spPr>
          <a:xfrm>
            <a:off x="2207052" y="2062632"/>
            <a:ext cx="7448460" cy="4004301"/>
          </a:xfrm>
          <a:prstGeom prst="rect">
            <a:avLst/>
          </a:prstGeom>
        </p:spPr>
        <p:txBody>
          <a:bodyPr lIns="0" tIns="0" rIns="0" bIns="0" rtlCol="0" anchor="t">
            <a:spAutoFit/>
          </a:bodyPr>
          <a:lstStyle/>
          <a:p>
            <a:pPr>
              <a:lnSpc>
                <a:spcPts val="3850"/>
              </a:lnSpc>
            </a:pPr>
            <a:r>
              <a:rPr lang="en-US" sz="3500" dirty="0">
                <a:solidFill>
                  <a:srgbClr val="737373"/>
                </a:solidFill>
                <a:latin typeface="DM Sans"/>
              </a:rPr>
              <a:t>CLOCK HOURS: Return to your TK20 application and fill out the digital clock hours chart or upload a signed copy.</a:t>
            </a:r>
          </a:p>
          <a:p>
            <a:pPr>
              <a:lnSpc>
                <a:spcPts val="3850"/>
              </a:lnSpc>
            </a:pPr>
            <a:endParaRPr lang="en-US" sz="3500">
              <a:solidFill>
                <a:srgbClr val="737373"/>
              </a:solidFill>
              <a:latin typeface="DM Sans"/>
            </a:endParaRPr>
          </a:p>
          <a:p>
            <a:pPr>
              <a:lnSpc>
                <a:spcPts val="3850"/>
              </a:lnSpc>
            </a:pPr>
            <a:r>
              <a:rPr lang="en-US" sz="3500" dirty="0">
                <a:solidFill>
                  <a:srgbClr val="737373"/>
                </a:solidFill>
                <a:latin typeface="DM Sans"/>
              </a:rPr>
              <a:t>Double check that you have completed everything and then hit </a:t>
            </a:r>
            <a:r>
              <a:rPr lang="en-US" sz="3500" dirty="0">
                <a:solidFill>
                  <a:srgbClr val="737373"/>
                </a:solidFill>
                <a:latin typeface="DM Sans Bold"/>
              </a:rPr>
              <a:t>SUBMIT</a:t>
            </a:r>
            <a:r>
              <a:rPr lang="en-US" sz="3500" dirty="0">
                <a:solidFill>
                  <a:srgbClr val="737373"/>
                </a:solidFill>
                <a:latin typeface="DM Sans"/>
              </a:rPr>
              <a:t>.</a:t>
            </a:r>
          </a:p>
        </p:txBody>
      </p:sp>
      <p:sp>
        <p:nvSpPr>
          <p:cNvPr id="7" name="TextBox 7"/>
          <p:cNvSpPr txBox="1"/>
          <p:nvPr/>
        </p:nvSpPr>
        <p:spPr>
          <a:xfrm>
            <a:off x="671664" y="1295866"/>
            <a:ext cx="1938412" cy="1003308"/>
          </a:xfrm>
          <a:prstGeom prst="rect">
            <a:avLst/>
          </a:prstGeom>
        </p:spPr>
        <p:txBody>
          <a:bodyPr lIns="0" tIns="0" rIns="0" bIns="0" rtlCol="0" anchor="t">
            <a:spAutoFit/>
          </a:bodyPr>
          <a:lstStyle/>
          <a:p>
            <a:pPr>
              <a:lnSpc>
                <a:spcPts val="7700"/>
              </a:lnSpc>
            </a:pPr>
            <a:r>
              <a:rPr lang="en-US" sz="7000">
                <a:solidFill>
                  <a:srgbClr val="8C0B05"/>
                </a:solidFill>
                <a:latin typeface="DM Sans Bold"/>
              </a:rPr>
              <a:t>05.</a:t>
            </a:r>
          </a:p>
        </p:txBody>
      </p:sp>
      <p:sp>
        <p:nvSpPr>
          <p:cNvPr id="8" name="TextBox 8"/>
          <p:cNvSpPr txBox="1"/>
          <p:nvPr/>
        </p:nvSpPr>
        <p:spPr>
          <a:xfrm>
            <a:off x="2207052" y="7111707"/>
            <a:ext cx="6119143" cy="1066800"/>
          </a:xfrm>
          <a:prstGeom prst="rect">
            <a:avLst/>
          </a:prstGeom>
        </p:spPr>
        <p:txBody>
          <a:bodyPr lIns="0" tIns="0" rIns="0" bIns="0" rtlCol="0" anchor="t">
            <a:spAutoFit/>
          </a:bodyPr>
          <a:lstStyle/>
          <a:p>
            <a:pPr>
              <a:lnSpc>
                <a:spcPts val="8250"/>
              </a:lnSpc>
            </a:pPr>
            <a:r>
              <a:rPr lang="en-US" sz="7500">
                <a:solidFill>
                  <a:srgbClr val="8C0B05"/>
                </a:solidFill>
                <a:latin typeface="DM Sans Bold"/>
              </a:rPr>
              <a:t>FINAL STEPS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1269" y="530229"/>
            <a:ext cx="17245461" cy="9269214"/>
            <a:chOff x="0" y="0"/>
            <a:chExt cx="4542014" cy="2441274"/>
          </a:xfrm>
        </p:grpSpPr>
        <p:sp>
          <p:nvSpPr>
            <p:cNvPr id="3" name="Freeform 3"/>
            <p:cNvSpPr/>
            <p:nvPr/>
          </p:nvSpPr>
          <p:spPr>
            <a:xfrm>
              <a:off x="0" y="0"/>
              <a:ext cx="4542015" cy="2441274"/>
            </a:xfrm>
            <a:custGeom>
              <a:avLst/>
              <a:gdLst/>
              <a:ahLst/>
              <a:cxnLst/>
              <a:rect l="l" t="t" r="r" b="b"/>
              <a:pathLst>
                <a:path w="4542015" h="2441274">
                  <a:moveTo>
                    <a:pt x="21548" y="0"/>
                  </a:moveTo>
                  <a:lnTo>
                    <a:pt x="4520466" y="0"/>
                  </a:lnTo>
                  <a:cubicBezTo>
                    <a:pt x="4532367" y="0"/>
                    <a:pt x="4542015" y="9648"/>
                    <a:pt x="4542015" y="21548"/>
                  </a:cubicBezTo>
                  <a:lnTo>
                    <a:pt x="4542015" y="2419726"/>
                  </a:lnTo>
                  <a:cubicBezTo>
                    <a:pt x="4542015" y="2425441"/>
                    <a:pt x="4539744" y="2430922"/>
                    <a:pt x="4535703" y="2434963"/>
                  </a:cubicBezTo>
                  <a:cubicBezTo>
                    <a:pt x="4531662" y="2439004"/>
                    <a:pt x="4526181" y="2441274"/>
                    <a:pt x="4520466" y="2441274"/>
                  </a:cubicBezTo>
                  <a:lnTo>
                    <a:pt x="21548" y="2441274"/>
                  </a:lnTo>
                  <a:cubicBezTo>
                    <a:pt x="9648" y="2441274"/>
                    <a:pt x="0" y="2431627"/>
                    <a:pt x="0" y="2419726"/>
                  </a:cubicBezTo>
                  <a:lnTo>
                    <a:pt x="0" y="21548"/>
                  </a:lnTo>
                  <a:cubicBezTo>
                    <a:pt x="0" y="15833"/>
                    <a:pt x="2270" y="10352"/>
                    <a:pt x="6311" y="6311"/>
                  </a:cubicBezTo>
                  <a:cubicBezTo>
                    <a:pt x="10352" y="2270"/>
                    <a:pt x="15833" y="0"/>
                    <a:pt x="21548" y="0"/>
                  </a:cubicBezTo>
                  <a:close/>
                </a:path>
              </a:pathLst>
            </a:custGeom>
            <a:solidFill>
              <a:srgbClr val="002A5C"/>
            </a:solidFill>
          </p:spPr>
        </p:sp>
        <p:sp>
          <p:nvSpPr>
            <p:cNvPr id="4" name="TextBox 4"/>
            <p:cNvSpPr txBox="1"/>
            <p:nvPr/>
          </p:nvSpPr>
          <p:spPr>
            <a:xfrm>
              <a:off x="0" y="-38100"/>
              <a:ext cx="4542014" cy="247937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99778" y="931225"/>
            <a:ext cx="7124935" cy="1066800"/>
          </a:xfrm>
          <a:prstGeom prst="rect">
            <a:avLst/>
          </a:prstGeom>
        </p:spPr>
        <p:txBody>
          <a:bodyPr lIns="0" tIns="0" rIns="0" bIns="0" rtlCol="0" anchor="t">
            <a:spAutoFit/>
          </a:bodyPr>
          <a:lstStyle/>
          <a:p>
            <a:pPr>
              <a:lnSpc>
                <a:spcPts val="8250"/>
              </a:lnSpc>
            </a:pPr>
            <a:r>
              <a:rPr lang="en-US" sz="7500">
                <a:solidFill>
                  <a:srgbClr val="FFFFFF"/>
                </a:solidFill>
                <a:latin typeface="DM Sans Bold"/>
              </a:rPr>
              <a:t>THE PROCESS</a:t>
            </a:r>
          </a:p>
        </p:txBody>
      </p:sp>
      <p:sp>
        <p:nvSpPr>
          <p:cNvPr id="6" name="TextBox 6"/>
          <p:cNvSpPr txBox="1"/>
          <p:nvPr/>
        </p:nvSpPr>
        <p:spPr>
          <a:xfrm>
            <a:off x="2199778" y="2239850"/>
            <a:ext cx="12000834" cy="5505610"/>
          </a:xfrm>
          <a:prstGeom prst="rect">
            <a:avLst/>
          </a:prstGeom>
        </p:spPr>
        <p:txBody>
          <a:bodyPr lIns="0" tIns="0" rIns="0" bIns="0" rtlCol="0" anchor="t">
            <a:spAutoFit/>
          </a:bodyPr>
          <a:lstStyle/>
          <a:p>
            <a:pPr>
              <a:lnSpc>
                <a:spcPts val="3300"/>
              </a:lnSpc>
            </a:pPr>
            <a:r>
              <a:rPr lang="en-US" sz="3000" dirty="0">
                <a:solidFill>
                  <a:srgbClr val="FFFFFF"/>
                </a:solidFill>
                <a:latin typeface="DM Sans Bold Italics"/>
              </a:rPr>
              <a:t>Once you complete your student teaching, graduate, and have submitted both applications, you can look for two things:</a:t>
            </a:r>
          </a:p>
          <a:p>
            <a:pPr>
              <a:lnSpc>
                <a:spcPts val="3300"/>
              </a:lnSpc>
            </a:pPr>
            <a:endParaRPr lang="en-US" sz="3000" dirty="0">
              <a:solidFill>
                <a:srgbClr val="FFFFFF"/>
              </a:solidFill>
              <a:latin typeface="DM Sans Bold Italics"/>
            </a:endParaRPr>
          </a:p>
          <a:p>
            <a:pPr>
              <a:lnSpc>
                <a:spcPts val="3300"/>
              </a:lnSpc>
            </a:pPr>
            <a:r>
              <a:rPr lang="en-US" sz="3000" dirty="0">
                <a:solidFill>
                  <a:srgbClr val="FFFFFF"/>
                </a:solidFill>
                <a:latin typeface="DM Sans Italics"/>
              </a:rPr>
              <a:t> Eastern will fill out your recommendation to the state IF you have met all of the requirements (including all necessary testing, etc.)</a:t>
            </a:r>
          </a:p>
          <a:p>
            <a:pPr>
              <a:lnSpc>
                <a:spcPts val="3300"/>
              </a:lnSpc>
            </a:pPr>
            <a:endParaRPr lang="en-US" sz="3000" dirty="0">
              <a:solidFill>
                <a:srgbClr val="FFFFFF"/>
              </a:solidFill>
              <a:latin typeface="DM Sans Italics"/>
            </a:endParaRPr>
          </a:p>
          <a:p>
            <a:pPr>
              <a:lnSpc>
                <a:spcPts val="3300"/>
              </a:lnSpc>
            </a:pPr>
            <a:r>
              <a:rPr lang="en-US" sz="3000" dirty="0">
                <a:solidFill>
                  <a:srgbClr val="FFFFFF"/>
                </a:solidFill>
                <a:latin typeface="DM Sans Italics"/>
              </a:rPr>
              <a:t>Eastern sends your recommendation to the state and will send you an email letting you know we did so. At the state, it goes to a special email “bank” where it will be checked in the order it was received. </a:t>
            </a:r>
            <a:r>
              <a:rPr lang="en-US" sz="3000" dirty="0">
                <a:solidFill>
                  <a:srgbClr val="FFFFFF"/>
                </a:solidFill>
                <a:latin typeface="DM Sans Bold Italics"/>
              </a:rPr>
              <a:t>If we have sent you an email confirmation, the state has it.</a:t>
            </a:r>
            <a:r>
              <a:rPr lang="en-US" sz="3000" dirty="0">
                <a:solidFill>
                  <a:srgbClr val="FFFFFF"/>
                </a:solidFill>
                <a:latin typeface="DM Sans Italics"/>
              </a:rPr>
              <a:t> </a:t>
            </a:r>
          </a:p>
          <a:p>
            <a:pPr>
              <a:lnSpc>
                <a:spcPts val="3300"/>
              </a:lnSpc>
            </a:pPr>
            <a:endParaRPr lang="en-US" sz="3000" dirty="0">
              <a:solidFill>
                <a:srgbClr val="FFFFFF"/>
              </a:solidFill>
              <a:latin typeface="DM Sans Italics"/>
            </a:endParaRPr>
          </a:p>
          <a:p>
            <a:pPr>
              <a:lnSpc>
                <a:spcPts val="3300"/>
              </a:lnSpc>
            </a:pPr>
            <a:endParaRPr lang="en-US" sz="3000" dirty="0">
              <a:solidFill>
                <a:srgbClr val="FFFFFF"/>
              </a:solidFill>
              <a:latin typeface="DM Sans Italics"/>
            </a:endParaRPr>
          </a:p>
        </p:txBody>
      </p:sp>
      <p:sp>
        <p:nvSpPr>
          <p:cNvPr id="7" name="Freeform 7"/>
          <p:cNvSpPr/>
          <p:nvPr/>
        </p:nvSpPr>
        <p:spPr>
          <a:xfrm>
            <a:off x="-1022789"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028700" y="3371011"/>
            <a:ext cx="1674947" cy="859172"/>
          </a:xfrm>
          <a:prstGeom prst="rect">
            <a:avLst/>
          </a:prstGeom>
        </p:spPr>
        <p:txBody>
          <a:bodyPr lIns="0" tIns="0" rIns="0" bIns="0" rtlCol="0" anchor="t">
            <a:spAutoFit/>
          </a:bodyPr>
          <a:lstStyle/>
          <a:p>
            <a:pPr>
              <a:lnSpc>
                <a:spcPts val="6654"/>
              </a:lnSpc>
            </a:pPr>
            <a:r>
              <a:rPr lang="en-US" sz="6049">
                <a:solidFill>
                  <a:srgbClr val="8C0B05"/>
                </a:solidFill>
                <a:latin typeface="DM Sans Bold"/>
              </a:rPr>
              <a:t>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08893"/>
            <a:ext cx="16230600" cy="9269214"/>
            <a:chOff x="0" y="0"/>
            <a:chExt cx="4274726" cy="2441274"/>
          </a:xfrm>
        </p:grpSpPr>
        <p:sp>
          <p:nvSpPr>
            <p:cNvPr id="3" name="Freeform 3"/>
            <p:cNvSpPr/>
            <p:nvPr/>
          </p:nvSpPr>
          <p:spPr>
            <a:xfrm>
              <a:off x="0" y="0"/>
              <a:ext cx="4274726" cy="2441274"/>
            </a:xfrm>
            <a:custGeom>
              <a:avLst/>
              <a:gdLst/>
              <a:ahLst/>
              <a:cxnLst/>
              <a:rect l="l" t="t" r="r" b="b"/>
              <a:pathLst>
                <a:path w="4274726" h="2441274">
                  <a:moveTo>
                    <a:pt x="22896" y="0"/>
                  </a:moveTo>
                  <a:lnTo>
                    <a:pt x="4251830" y="0"/>
                  </a:lnTo>
                  <a:cubicBezTo>
                    <a:pt x="4264475" y="0"/>
                    <a:pt x="4274726" y="10251"/>
                    <a:pt x="4274726" y="22896"/>
                  </a:cubicBezTo>
                  <a:lnTo>
                    <a:pt x="4274726" y="2418379"/>
                  </a:lnTo>
                  <a:cubicBezTo>
                    <a:pt x="4274726" y="2424451"/>
                    <a:pt x="4272314" y="2430275"/>
                    <a:pt x="4268020" y="2434568"/>
                  </a:cubicBezTo>
                  <a:cubicBezTo>
                    <a:pt x="4263726" y="2438862"/>
                    <a:pt x="4257903" y="2441274"/>
                    <a:pt x="4251830" y="2441274"/>
                  </a:cubicBezTo>
                  <a:lnTo>
                    <a:pt x="22896" y="2441274"/>
                  </a:lnTo>
                  <a:cubicBezTo>
                    <a:pt x="10251" y="2441274"/>
                    <a:pt x="0" y="2431024"/>
                    <a:pt x="0" y="2418379"/>
                  </a:cubicBezTo>
                  <a:lnTo>
                    <a:pt x="0" y="22896"/>
                  </a:lnTo>
                  <a:cubicBezTo>
                    <a:pt x="0" y="16823"/>
                    <a:pt x="2412" y="11000"/>
                    <a:pt x="6706" y="6706"/>
                  </a:cubicBezTo>
                  <a:cubicBezTo>
                    <a:pt x="11000" y="2412"/>
                    <a:pt x="16823" y="0"/>
                    <a:pt x="22896" y="0"/>
                  </a:cubicBezTo>
                  <a:close/>
                </a:path>
              </a:pathLst>
            </a:custGeom>
            <a:solidFill>
              <a:srgbClr val="002A5C"/>
            </a:solidFill>
          </p:spPr>
        </p:sp>
        <p:sp>
          <p:nvSpPr>
            <p:cNvPr id="4" name="TextBox 4"/>
            <p:cNvSpPr txBox="1"/>
            <p:nvPr/>
          </p:nvSpPr>
          <p:spPr>
            <a:xfrm>
              <a:off x="0" y="-38100"/>
              <a:ext cx="4274726" cy="247937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817115" y="931225"/>
            <a:ext cx="6705647" cy="1066800"/>
          </a:xfrm>
          <a:prstGeom prst="rect">
            <a:avLst/>
          </a:prstGeom>
        </p:spPr>
        <p:txBody>
          <a:bodyPr lIns="0" tIns="0" rIns="0" bIns="0" rtlCol="0" anchor="t">
            <a:spAutoFit/>
          </a:bodyPr>
          <a:lstStyle/>
          <a:p>
            <a:pPr>
              <a:lnSpc>
                <a:spcPts val="8250"/>
              </a:lnSpc>
            </a:pPr>
            <a:r>
              <a:rPr lang="en-US" sz="7500">
                <a:solidFill>
                  <a:srgbClr val="FFFFFF"/>
                </a:solidFill>
                <a:latin typeface="DM Sans Bold"/>
              </a:rPr>
              <a:t>THE PROCESS</a:t>
            </a:r>
          </a:p>
        </p:txBody>
      </p:sp>
      <p:sp>
        <p:nvSpPr>
          <p:cNvPr id="6" name="TextBox 6"/>
          <p:cNvSpPr txBox="1"/>
          <p:nvPr/>
        </p:nvSpPr>
        <p:spPr>
          <a:xfrm>
            <a:off x="3080189" y="2239850"/>
            <a:ext cx="11294609" cy="7562856"/>
          </a:xfrm>
          <a:prstGeom prst="rect">
            <a:avLst/>
          </a:prstGeom>
        </p:spPr>
        <p:txBody>
          <a:bodyPr lIns="0" tIns="0" rIns="0" bIns="0" rtlCol="0" anchor="t">
            <a:spAutoFit/>
          </a:bodyPr>
          <a:lstStyle/>
          <a:p>
            <a:pPr>
              <a:lnSpc>
                <a:spcPts val="3300"/>
              </a:lnSpc>
            </a:pPr>
            <a:r>
              <a:rPr lang="en-US" sz="3000" dirty="0">
                <a:solidFill>
                  <a:srgbClr val="FFFFFF"/>
                </a:solidFill>
                <a:latin typeface="DM Sans Bold Italics"/>
              </a:rPr>
              <a:t>Once you complete your student teaching, graduate, and have submitted both applications, you can look for two things:</a:t>
            </a:r>
          </a:p>
          <a:p>
            <a:pPr>
              <a:lnSpc>
                <a:spcPts val="3300"/>
              </a:lnSpc>
            </a:pPr>
            <a:endParaRPr lang="en-US" sz="3000">
              <a:solidFill>
                <a:srgbClr val="FFFFFF"/>
              </a:solidFill>
              <a:latin typeface="DM Sans Bold Italics"/>
            </a:endParaRPr>
          </a:p>
          <a:p>
            <a:pPr>
              <a:lnSpc>
                <a:spcPts val="3300"/>
              </a:lnSpc>
            </a:pPr>
            <a:r>
              <a:rPr lang="en-US" sz="3000" dirty="0">
                <a:solidFill>
                  <a:srgbClr val="FFFFFF"/>
                </a:solidFill>
                <a:latin typeface="DM Sans Italics"/>
              </a:rPr>
              <a:t> The state will inform you of any other information you may need to turn in to them, such as test scores, transcripts, etc. Please do so.</a:t>
            </a:r>
          </a:p>
          <a:p>
            <a:pPr>
              <a:lnSpc>
                <a:spcPts val="3300"/>
              </a:lnSpc>
            </a:pPr>
            <a:endParaRPr lang="en-US" sz="3000">
              <a:solidFill>
                <a:srgbClr val="FFFFFF"/>
              </a:solidFill>
              <a:latin typeface="DM Sans Italics"/>
            </a:endParaRPr>
          </a:p>
          <a:p>
            <a:pPr>
              <a:lnSpc>
                <a:spcPts val="3300"/>
              </a:lnSpc>
            </a:pPr>
            <a:r>
              <a:rPr lang="en-US" sz="3000" dirty="0">
                <a:solidFill>
                  <a:srgbClr val="FFFFFF"/>
                </a:solidFill>
                <a:latin typeface="DM Sans Italics"/>
              </a:rPr>
              <a:t>Again, sometimes you may be told that they have not received your recommendation from Eastern. </a:t>
            </a:r>
            <a:r>
              <a:rPr lang="en-US" sz="3000" u="sng" dirty="0">
                <a:solidFill>
                  <a:srgbClr val="FFFFFF"/>
                </a:solidFill>
                <a:latin typeface="DM Sans Italics"/>
              </a:rPr>
              <a:t>If you have our email confirmation, they do have it.</a:t>
            </a:r>
            <a:r>
              <a:rPr lang="en-US" sz="3000" dirty="0">
                <a:solidFill>
                  <a:srgbClr val="FFFFFF"/>
                </a:solidFill>
                <a:latin typeface="DM Sans Italics"/>
              </a:rPr>
              <a:t> They have not processed it from the email “bank”. </a:t>
            </a:r>
          </a:p>
          <a:p>
            <a:pPr>
              <a:lnSpc>
                <a:spcPts val="3300"/>
              </a:lnSpc>
            </a:pPr>
            <a:endParaRPr lang="en-US" sz="3000">
              <a:solidFill>
                <a:srgbClr val="FFFFFF"/>
              </a:solidFill>
              <a:latin typeface="DM Sans Italics"/>
            </a:endParaRPr>
          </a:p>
          <a:p>
            <a:pPr>
              <a:lnSpc>
                <a:spcPts val="3300"/>
              </a:lnSpc>
            </a:pPr>
            <a:r>
              <a:rPr lang="en-US" sz="3000" dirty="0">
                <a:solidFill>
                  <a:srgbClr val="FFFFFF"/>
                </a:solidFill>
                <a:latin typeface="DM Sans Italics"/>
              </a:rPr>
              <a:t>That being said- if it’s been </a:t>
            </a:r>
            <a:r>
              <a:rPr lang="en-US" sz="3000" dirty="0">
                <a:solidFill>
                  <a:srgbClr val="FFFFFF"/>
                </a:solidFill>
                <a:latin typeface="DM Sans Bold Italics"/>
              </a:rPr>
              <a:t>at least four to six weeks</a:t>
            </a:r>
            <a:r>
              <a:rPr lang="en-US" sz="3000" dirty="0">
                <a:solidFill>
                  <a:srgbClr val="FFFFFF"/>
                </a:solidFill>
                <a:latin typeface="DM Sans Italics"/>
              </a:rPr>
              <a:t> since graduation and everything else has been turned in, feel free to inquire with </a:t>
            </a:r>
            <a:r>
              <a:rPr lang="en-US" sz="3000" u="sng" dirty="0">
                <a:solidFill>
                  <a:srgbClr val="C00000"/>
                </a:solidFill>
                <a:latin typeface="DM Sans Italics"/>
                <a:hlinkClick r:id="rId2">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Italics"/>
              </a:rPr>
              <a:t> for assistance.</a:t>
            </a:r>
          </a:p>
          <a:p>
            <a:pPr>
              <a:lnSpc>
                <a:spcPts val="3300"/>
              </a:lnSpc>
            </a:pPr>
            <a:endParaRPr lang="en-US" sz="3000">
              <a:solidFill>
                <a:srgbClr val="FFFFFF"/>
              </a:solidFill>
              <a:latin typeface="DM Sans Italics"/>
            </a:endParaRPr>
          </a:p>
          <a:p>
            <a:pPr>
              <a:lnSpc>
                <a:spcPts val="3300"/>
              </a:lnSpc>
            </a:pPr>
            <a:endParaRPr lang="en-US" sz="3000">
              <a:solidFill>
                <a:srgbClr val="FFFFFF"/>
              </a:solidFill>
              <a:latin typeface="DM Sans Italics"/>
            </a:endParaRPr>
          </a:p>
        </p:txBody>
      </p:sp>
      <p:sp>
        <p:nvSpPr>
          <p:cNvPr id="7" name="Freeform 7"/>
          <p:cNvSpPr/>
          <p:nvPr/>
        </p:nvSpPr>
        <p:spPr>
          <a:xfrm>
            <a:off x="-1258646"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4137186" y="-2245448"/>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1488315" y="4071824"/>
            <a:ext cx="1938412" cy="1003308"/>
          </a:xfrm>
          <a:prstGeom prst="rect">
            <a:avLst/>
          </a:prstGeom>
        </p:spPr>
        <p:txBody>
          <a:bodyPr lIns="0" tIns="0" rIns="0" bIns="0" rtlCol="0" anchor="t">
            <a:spAutoFit/>
          </a:bodyPr>
          <a:lstStyle/>
          <a:p>
            <a:pPr>
              <a:lnSpc>
                <a:spcPts val="7700"/>
              </a:lnSpc>
            </a:pPr>
            <a:r>
              <a:rPr lang="en-US" sz="7000">
                <a:solidFill>
                  <a:srgbClr val="8C0B05"/>
                </a:solidFill>
                <a:latin typeface="DM Sans Bold"/>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385129" y="607904"/>
            <a:ext cx="17567246" cy="9120698"/>
            <a:chOff x="0" y="0"/>
            <a:chExt cx="4626765" cy="2402159"/>
          </a:xfrm>
        </p:grpSpPr>
        <p:sp>
          <p:nvSpPr>
            <p:cNvPr id="5" name="Freeform 5"/>
            <p:cNvSpPr/>
            <p:nvPr/>
          </p:nvSpPr>
          <p:spPr>
            <a:xfrm>
              <a:off x="0" y="0"/>
              <a:ext cx="4626764" cy="2402159"/>
            </a:xfrm>
            <a:custGeom>
              <a:avLst/>
              <a:gdLst/>
              <a:ahLst/>
              <a:cxnLst/>
              <a:rect l="l" t="t" r="r" b="b"/>
              <a:pathLst>
                <a:path w="4626764" h="2402159">
                  <a:moveTo>
                    <a:pt x="21154" y="0"/>
                  </a:moveTo>
                  <a:lnTo>
                    <a:pt x="4605611" y="0"/>
                  </a:lnTo>
                  <a:cubicBezTo>
                    <a:pt x="4611221" y="0"/>
                    <a:pt x="4616602" y="2229"/>
                    <a:pt x="4620569" y="6196"/>
                  </a:cubicBezTo>
                  <a:cubicBezTo>
                    <a:pt x="4624536" y="10163"/>
                    <a:pt x="4626764" y="15543"/>
                    <a:pt x="4626764" y="21154"/>
                  </a:cubicBezTo>
                  <a:lnTo>
                    <a:pt x="4626764" y="2381005"/>
                  </a:lnTo>
                  <a:cubicBezTo>
                    <a:pt x="4626764" y="2386616"/>
                    <a:pt x="4624536" y="2391996"/>
                    <a:pt x="4620569" y="2395963"/>
                  </a:cubicBezTo>
                  <a:cubicBezTo>
                    <a:pt x="4616602" y="2399930"/>
                    <a:pt x="4611221" y="2402159"/>
                    <a:pt x="4605611" y="2402159"/>
                  </a:cubicBezTo>
                  <a:lnTo>
                    <a:pt x="21154" y="2402159"/>
                  </a:lnTo>
                  <a:cubicBezTo>
                    <a:pt x="15543" y="2402159"/>
                    <a:pt x="10163" y="2399930"/>
                    <a:pt x="6196" y="2395963"/>
                  </a:cubicBezTo>
                  <a:cubicBezTo>
                    <a:pt x="2229" y="2391996"/>
                    <a:pt x="0" y="2386616"/>
                    <a:pt x="0" y="2381005"/>
                  </a:cubicBezTo>
                  <a:lnTo>
                    <a:pt x="0" y="21154"/>
                  </a:lnTo>
                  <a:cubicBezTo>
                    <a:pt x="0" y="15543"/>
                    <a:pt x="2229" y="10163"/>
                    <a:pt x="6196" y="6196"/>
                  </a:cubicBezTo>
                  <a:cubicBezTo>
                    <a:pt x="10163" y="2229"/>
                    <a:pt x="15543" y="0"/>
                    <a:pt x="21154" y="0"/>
                  </a:cubicBezTo>
                  <a:close/>
                </a:path>
              </a:pathLst>
            </a:custGeom>
            <a:solidFill>
              <a:srgbClr val="002A5C"/>
            </a:solidFill>
          </p:spPr>
        </p:sp>
        <p:sp>
          <p:nvSpPr>
            <p:cNvPr id="6" name="TextBox 6"/>
            <p:cNvSpPr txBox="1"/>
            <p:nvPr/>
          </p:nvSpPr>
          <p:spPr>
            <a:xfrm>
              <a:off x="0" y="-38100"/>
              <a:ext cx="4626765" cy="244025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687816" y="920495"/>
            <a:ext cx="8912367" cy="982985"/>
          </a:xfrm>
          <a:prstGeom prst="rect">
            <a:avLst/>
          </a:prstGeom>
        </p:spPr>
        <p:txBody>
          <a:bodyPr lIns="0" tIns="0" rIns="0" bIns="0" rtlCol="0" anchor="t">
            <a:spAutoFit/>
          </a:bodyPr>
          <a:lstStyle/>
          <a:p>
            <a:pPr algn="ctr">
              <a:lnSpc>
                <a:spcPts val="7590"/>
              </a:lnSpc>
            </a:pPr>
            <a:r>
              <a:rPr lang="en-US" sz="6900">
                <a:solidFill>
                  <a:srgbClr val="FFFFFF"/>
                </a:solidFill>
                <a:latin typeface="DM Sans Bold"/>
              </a:rPr>
              <a:t>FAQ’S</a:t>
            </a:r>
          </a:p>
        </p:txBody>
      </p:sp>
      <p:grpSp>
        <p:nvGrpSpPr>
          <p:cNvPr id="8" name="Group 8"/>
          <p:cNvGrpSpPr/>
          <p:nvPr/>
        </p:nvGrpSpPr>
        <p:grpSpPr>
          <a:xfrm>
            <a:off x="2387132" y="2427355"/>
            <a:ext cx="3741646" cy="881318"/>
            <a:chOff x="0" y="0"/>
            <a:chExt cx="985454" cy="232117"/>
          </a:xfrm>
        </p:grpSpPr>
        <p:sp>
          <p:nvSpPr>
            <p:cNvPr id="9" name="Freeform 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0" name="TextBox 1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071321" y="2631693"/>
            <a:ext cx="4373269" cy="501656"/>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1.</a:t>
            </a:r>
          </a:p>
        </p:txBody>
      </p:sp>
      <p:sp>
        <p:nvSpPr>
          <p:cNvPr id="12" name="TextBox 12"/>
          <p:cNvSpPr txBox="1"/>
          <p:nvPr/>
        </p:nvSpPr>
        <p:spPr>
          <a:xfrm>
            <a:off x="2071321" y="3555716"/>
            <a:ext cx="4588119" cy="857256"/>
          </a:xfrm>
          <a:prstGeom prst="rect">
            <a:avLst/>
          </a:prstGeom>
        </p:spPr>
        <p:txBody>
          <a:bodyPr lIns="0" tIns="0" rIns="0" bIns="0" rtlCol="0" anchor="t">
            <a:spAutoFit/>
          </a:bodyPr>
          <a:lstStyle/>
          <a:p>
            <a:pPr algn="ctr">
              <a:lnSpc>
                <a:spcPts val="3300"/>
              </a:lnSpc>
            </a:pPr>
            <a:r>
              <a:rPr lang="en-US" sz="3000">
                <a:solidFill>
                  <a:srgbClr val="FFFFFF"/>
                </a:solidFill>
                <a:latin typeface="DM Sans Italics"/>
              </a:rPr>
              <a:t>How long does it take to get my certification?</a:t>
            </a:r>
          </a:p>
        </p:txBody>
      </p:sp>
      <p:grpSp>
        <p:nvGrpSpPr>
          <p:cNvPr id="13" name="Group 13"/>
          <p:cNvGrpSpPr/>
          <p:nvPr/>
        </p:nvGrpSpPr>
        <p:grpSpPr>
          <a:xfrm>
            <a:off x="7273177" y="2427355"/>
            <a:ext cx="3741646" cy="881318"/>
            <a:chOff x="0" y="0"/>
            <a:chExt cx="985454" cy="232117"/>
          </a:xfrm>
        </p:grpSpPr>
        <p:sp>
          <p:nvSpPr>
            <p:cNvPr id="14" name="Freeform 14"/>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15" name="TextBox 15"/>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6957365" y="2631693"/>
            <a:ext cx="4373269" cy="501656"/>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2.</a:t>
            </a:r>
          </a:p>
        </p:txBody>
      </p:sp>
      <p:sp>
        <p:nvSpPr>
          <p:cNvPr id="17" name="TextBox 17"/>
          <p:cNvSpPr txBox="1"/>
          <p:nvPr/>
        </p:nvSpPr>
        <p:spPr>
          <a:xfrm>
            <a:off x="6849940" y="3555716"/>
            <a:ext cx="4588119" cy="1695456"/>
          </a:xfrm>
          <a:prstGeom prst="rect">
            <a:avLst/>
          </a:prstGeom>
        </p:spPr>
        <p:txBody>
          <a:bodyPr lIns="0" tIns="0" rIns="0" bIns="0" rtlCol="0" anchor="t">
            <a:spAutoFit/>
          </a:bodyPr>
          <a:lstStyle/>
          <a:p>
            <a:pPr algn="ctr">
              <a:lnSpc>
                <a:spcPts val="3300"/>
              </a:lnSpc>
            </a:pPr>
            <a:r>
              <a:rPr lang="en-US" sz="3000">
                <a:solidFill>
                  <a:srgbClr val="FFFFFF"/>
                </a:solidFill>
                <a:latin typeface="DM Sans Italics"/>
              </a:rPr>
              <a:t>Can I apply for jobs even if the state hasn’t processed my certification?</a:t>
            </a:r>
          </a:p>
        </p:txBody>
      </p:sp>
      <p:grpSp>
        <p:nvGrpSpPr>
          <p:cNvPr id="18" name="Group 18"/>
          <p:cNvGrpSpPr/>
          <p:nvPr/>
        </p:nvGrpSpPr>
        <p:grpSpPr>
          <a:xfrm>
            <a:off x="11944371" y="2427355"/>
            <a:ext cx="3741646" cy="881318"/>
            <a:chOff x="0" y="0"/>
            <a:chExt cx="985454" cy="232117"/>
          </a:xfrm>
        </p:grpSpPr>
        <p:sp>
          <p:nvSpPr>
            <p:cNvPr id="19" name="Freeform 1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id="20" name="TextBox 20"/>
            <p:cNvSpPr txBox="1"/>
            <p:nvPr/>
          </p:nvSpPr>
          <p:spPr>
            <a:xfrm>
              <a:off x="0" y="-38100"/>
              <a:ext cx="985454" cy="270217"/>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11628560" y="2631693"/>
            <a:ext cx="4373269" cy="501656"/>
          </a:xfrm>
          <a:prstGeom prst="rect">
            <a:avLst/>
          </a:prstGeom>
        </p:spPr>
        <p:txBody>
          <a:bodyPr lIns="0" tIns="0" rIns="0" bIns="0" rtlCol="0" anchor="t">
            <a:spAutoFit/>
          </a:bodyPr>
          <a:lstStyle/>
          <a:p>
            <a:pPr algn="ctr">
              <a:lnSpc>
                <a:spcPts val="3850"/>
              </a:lnSpc>
            </a:pPr>
            <a:r>
              <a:rPr lang="en-US" sz="3500">
                <a:solidFill>
                  <a:srgbClr val="737373"/>
                </a:solidFill>
                <a:latin typeface="DM Sans Bold"/>
              </a:rPr>
              <a:t>3.</a:t>
            </a:r>
          </a:p>
        </p:txBody>
      </p:sp>
      <p:sp>
        <p:nvSpPr>
          <p:cNvPr id="22" name="TextBox 22"/>
          <p:cNvSpPr txBox="1"/>
          <p:nvPr/>
        </p:nvSpPr>
        <p:spPr>
          <a:xfrm>
            <a:off x="11628560" y="3680148"/>
            <a:ext cx="4588119" cy="1695456"/>
          </a:xfrm>
          <a:prstGeom prst="rect">
            <a:avLst/>
          </a:prstGeom>
        </p:spPr>
        <p:txBody>
          <a:bodyPr lIns="0" tIns="0" rIns="0" bIns="0" rtlCol="0" anchor="t">
            <a:spAutoFit/>
          </a:bodyPr>
          <a:lstStyle/>
          <a:p>
            <a:pPr algn="ctr">
              <a:lnSpc>
                <a:spcPts val="3300"/>
              </a:lnSpc>
            </a:pPr>
            <a:r>
              <a:rPr lang="en-US" sz="3000">
                <a:solidFill>
                  <a:srgbClr val="FFFFFF"/>
                </a:solidFill>
                <a:latin typeface="DM Sans Italics"/>
              </a:rPr>
              <a:t>I want to make sure I’m not missing anything. Can you walk me through this?</a:t>
            </a:r>
          </a:p>
        </p:txBody>
      </p:sp>
      <p:sp>
        <p:nvSpPr>
          <p:cNvPr id="23" name="TextBox 23"/>
          <p:cNvSpPr txBox="1"/>
          <p:nvPr/>
        </p:nvSpPr>
        <p:spPr>
          <a:xfrm>
            <a:off x="2071321" y="6060797"/>
            <a:ext cx="4588119" cy="2533656"/>
          </a:xfrm>
          <a:prstGeom prst="rect">
            <a:avLst/>
          </a:prstGeom>
        </p:spPr>
        <p:txBody>
          <a:bodyPr lIns="0" tIns="0" rIns="0" bIns="0" rtlCol="0" anchor="t">
            <a:spAutoFit/>
          </a:bodyPr>
          <a:lstStyle/>
          <a:p>
            <a:pPr algn="ctr">
              <a:lnSpc>
                <a:spcPts val="3300"/>
              </a:lnSpc>
            </a:pPr>
            <a:r>
              <a:rPr lang="en-US" sz="3000">
                <a:solidFill>
                  <a:srgbClr val="FFFFFF"/>
                </a:solidFill>
                <a:latin typeface="DM Sans"/>
              </a:rPr>
              <a:t>Once everything has been submitted, including your Eastern recommendation, it can take 4-8 weeks for your certification to process.</a:t>
            </a:r>
          </a:p>
        </p:txBody>
      </p:sp>
      <p:sp>
        <p:nvSpPr>
          <p:cNvPr id="24" name="TextBox 24"/>
          <p:cNvSpPr txBox="1"/>
          <p:nvPr/>
        </p:nvSpPr>
        <p:spPr>
          <a:xfrm>
            <a:off x="7040440" y="6060797"/>
            <a:ext cx="4588119" cy="2952756"/>
          </a:xfrm>
          <a:prstGeom prst="rect">
            <a:avLst/>
          </a:prstGeom>
        </p:spPr>
        <p:txBody>
          <a:bodyPr lIns="0" tIns="0" rIns="0" bIns="0" rtlCol="0" anchor="t">
            <a:spAutoFit/>
          </a:bodyPr>
          <a:lstStyle/>
          <a:p>
            <a:pPr algn="ctr">
              <a:lnSpc>
                <a:spcPts val="3300"/>
              </a:lnSpc>
            </a:pPr>
            <a:r>
              <a:rPr lang="en-US" sz="3000">
                <a:solidFill>
                  <a:srgbClr val="FFFFFF"/>
                </a:solidFill>
                <a:latin typeface="DM Sans"/>
              </a:rPr>
              <a:t>Yes! If everything has been submitted and you’re just waiting...  please apply! Let them know that you’re just waiting on the state to process everything.</a:t>
            </a:r>
          </a:p>
        </p:txBody>
      </p:sp>
      <p:sp>
        <p:nvSpPr>
          <p:cNvPr id="25" name="TextBox 25"/>
          <p:cNvSpPr txBox="1"/>
          <p:nvPr/>
        </p:nvSpPr>
        <p:spPr>
          <a:xfrm>
            <a:off x="11559777" y="6089979"/>
            <a:ext cx="5528722" cy="2533656"/>
          </a:xfrm>
          <a:prstGeom prst="rect">
            <a:avLst/>
          </a:prstGeom>
        </p:spPr>
        <p:txBody>
          <a:bodyPr lIns="0" tIns="0" rIns="0" bIns="0" rtlCol="0" anchor="t">
            <a:spAutoFit/>
          </a:bodyPr>
          <a:lstStyle/>
          <a:p>
            <a:pPr algn="ctr">
              <a:lnSpc>
                <a:spcPts val="3300"/>
              </a:lnSpc>
            </a:pPr>
            <a:r>
              <a:rPr lang="en-US" sz="3000" dirty="0">
                <a:solidFill>
                  <a:srgbClr val="FFFFFF"/>
                </a:solidFill>
                <a:latin typeface="DM Sans"/>
              </a:rPr>
              <a:t>Absolutely. Make an appointment with Kari Nowosielski (</a:t>
            </a:r>
            <a:r>
              <a:rPr lang="en-US" sz="3000" u="sng" dirty="0">
                <a:solidFill>
                  <a:srgbClr val="C00000"/>
                </a:solidFill>
                <a:latin typeface="DM Sans"/>
                <a:hlinkClick r:id="rId6">
                  <a:extLst>
                    <a:ext uri="{A12FA001-AC4F-418D-AE19-62706E023703}">
                      <ahyp:hlinkClr xmlns:ahyp="http://schemas.microsoft.com/office/drawing/2018/hyperlinkcolor" val="tx"/>
                    </a:ext>
                  </a:extLst>
                </a:hlinkClick>
              </a:rPr>
              <a:t>nowosielskik@easternct.edu</a:t>
            </a:r>
            <a:r>
              <a:rPr lang="en-US" sz="3000" dirty="0">
                <a:solidFill>
                  <a:srgbClr val="FFFFFF"/>
                </a:solidFill>
                <a:latin typeface="DM Sans"/>
              </a:rPr>
              <a:t>) and we can meet and do it together. </a:t>
            </a:r>
            <a:endParaRPr lang="en-US" sz="3000">
              <a:solidFill>
                <a:srgbClr val="FFFFFF"/>
              </a:solidFill>
              <a:latin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829</Words>
  <Application>Microsoft Office PowerPoint</Application>
  <PresentationFormat>Custom</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Certification PowerPoint</dc:title>
  <cp:lastModifiedBy>Nowosielski,Kari A.(Education)</cp:lastModifiedBy>
  <cp:revision>57</cp:revision>
  <dcterms:created xsi:type="dcterms:W3CDTF">2006-08-16T00:00:00Z</dcterms:created>
  <dcterms:modified xsi:type="dcterms:W3CDTF">2024-10-29T15:39:03Z</dcterms:modified>
  <dc:identifier>DAGADVcidEs</dc:identifier>
</cp:coreProperties>
</file>