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57" r:id="rId4"/>
    <p:sldId id="258" r:id="rId5"/>
    <p:sldId id="259" r:id="rId6"/>
    <p:sldId id="260" r:id="rId7"/>
    <p:sldId id="261" r:id="rId8"/>
    <p:sldId id="262" r:id="rId9"/>
    <p:sldId id="263" r:id="rId10"/>
    <p:sldId id="264" r:id="rId11"/>
    <p:sldId id="266" r:id="rId12"/>
    <p:sldId id="268" r:id="rId13"/>
    <p:sldId id="265" r:id="rId14"/>
    <p:sldId id="271" r:id="rId15"/>
    <p:sldId id="267" r:id="rId16"/>
  </p:sldIdLst>
  <p:sldSz cx="12192000" cy="6858000"/>
  <p:notesSz cx="700405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3B572-7102-4E7B-8786-BC3CEE0DA8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A03BA3-510C-4145-A3EF-26C7B48FC7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CB635F-DEA0-474D-86BB-098E14560733}"/>
              </a:ext>
            </a:extLst>
          </p:cNvPr>
          <p:cNvSpPr>
            <a:spLocks noGrp="1"/>
          </p:cNvSpPr>
          <p:nvPr>
            <p:ph type="dt" sz="half" idx="10"/>
          </p:nvPr>
        </p:nvSpPr>
        <p:spPr/>
        <p:txBody>
          <a:bodyPr/>
          <a:lstStyle/>
          <a:p>
            <a:fld id="{6DBD0E32-B0E7-4DEF-846B-52580F7C7C05}" type="datetimeFigureOut">
              <a:rPr lang="en-US" smtClean="0"/>
              <a:t>9/21/2021</a:t>
            </a:fld>
            <a:endParaRPr lang="en-US"/>
          </a:p>
        </p:txBody>
      </p:sp>
      <p:sp>
        <p:nvSpPr>
          <p:cNvPr id="5" name="Footer Placeholder 4">
            <a:extLst>
              <a:ext uri="{FF2B5EF4-FFF2-40B4-BE49-F238E27FC236}">
                <a16:creationId xmlns:a16="http://schemas.microsoft.com/office/drawing/2014/main" id="{8D7D165E-5A95-4A77-8D38-FBC5764030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1BE8D2-6C78-4A29-9960-2F26A5AA0A8E}"/>
              </a:ext>
            </a:extLst>
          </p:cNvPr>
          <p:cNvSpPr>
            <a:spLocks noGrp="1"/>
          </p:cNvSpPr>
          <p:nvPr>
            <p:ph type="sldNum" sz="quarter" idx="12"/>
          </p:nvPr>
        </p:nvSpPr>
        <p:spPr/>
        <p:txBody>
          <a:bodyPr/>
          <a:lstStyle/>
          <a:p>
            <a:fld id="{BD4007ED-3F40-4ACD-99D8-97A472717C55}" type="slidenum">
              <a:rPr lang="en-US" smtClean="0"/>
              <a:t>‹#›</a:t>
            </a:fld>
            <a:endParaRPr lang="en-US"/>
          </a:p>
        </p:txBody>
      </p:sp>
    </p:spTree>
    <p:extLst>
      <p:ext uri="{BB962C8B-B14F-4D97-AF65-F5344CB8AC3E}">
        <p14:creationId xmlns:p14="http://schemas.microsoft.com/office/powerpoint/2010/main" val="630790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B7C09-465B-4E8B-AE75-8BB85FBBD7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643410-5C58-4CAA-B459-F6D5C5CB8A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405829-4EF1-49BC-B228-094A4C88B323}"/>
              </a:ext>
            </a:extLst>
          </p:cNvPr>
          <p:cNvSpPr>
            <a:spLocks noGrp="1"/>
          </p:cNvSpPr>
          <p:nvPr>
            <p:ph type="dt" sz="half" idx="10"/>
          </p:nvPr>
        </p:nvSpPr>
        <p:spPr/>
        <p:txBody>
          <a:bodyPr/>
          <a:lstStyle/>
          <a:p>
            <a:fld id="{6DBD0E32-B0E7-4DEF-846B-52580F7C7C05}" type="datetimeFigureOut">
              <a:rPr lang="en-US" smtClean="0"/>
              <a:t>9/21/2021</a:t>
            </a:fld>
            <a:endParaRPr lang="en-US"/>
          </a:p>
        </p:txBody>
      </p:sp>
      <p:sp>
        <p:nvSpPr>
          <p:cNvPr id="5" name="Footer Placeholder 4">
            <a:extLst>
              <a:ext uri="{FF2B5EF4-FFF2-40B4-BE49-F238E27FC236}">
                <a16:creationId xmlns:a16="http://schemas.microsoft.com/office/drawing/2014/main" id="{23B7627F-2FB8-4B74-80B4-9BDA7C8EF3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5971B5-B7FB-4B30-8C44-2E16F47DB811}"/>
              </a:ext>
            </a:extLst>
          </p:cNvPr>
          <p:cNvSpPr>
            <a:spLocks noGrp="1"/>
          </p:cNvSpPr>
          <p:nvPr>
            <p:ph type="sldNum" sz="quarter" idx="12"/>
          </p:nvPr>
        </p:nvSpPr>
        <p:spPr/>
        <p:txBody>
          <a:bodyPr/>
          <a:lstStyle/>
          <a:p>
            <a:fld id="{BD4007ED-3F40-4ACD-99D8-97A472717C55}" type="slidenum">
              <a:rPr lang="en-US" smtClean="0"/>
              <a:t>‹#›</a:t>
            </a:fld>
            <a:endParaRPr lang="en-US"/>
          </a:p>
        </p:txBody>
      </p:sp>
    </p:spTree>
    <p:extLst>
      <p:ext uri="{BB962C8B-B14F-4D97-AF65-F5344CB8AC3E}">
        <p14:creationId xmlns:p14="http://schemas.microsoft.com/office/powerpoint/2010/main" val="2678690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AD1AA4-C663-4CBB-8DB7-0AE10F3E9F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03D6E8-4754-4CB1-A245-6A4581935A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E31D1D-4E1D-4C19-9023-FFD4B785CCFB}"/>
              </a:ext>
            </a:extLst>
          </p:cNvPr>
          <p:cNvSpPr>
            <a:spLocks noGrp="1"/>
          </p:cNvSpPr>
          <p:nvPr>
            <p:ph type="dt" sz="half" idx="10"/>
          </p:nvPr>
        </p:nvSpPr>
        <p:spPr/>
        <p:txBody>
          <a:bodyPr/>
          <a:lstStyle/>
          <a:p>
            <a:fld id="{6DBD0E32-B0E7-4DEF-846B-52580F7C7C05}" type="datetimeFigureOut">
              <a:rPr lang="en-US" smtClean="0"/>
              <a:t>9/21/2021</a:t>
            </a:fld>
            <a:endParaRPr lang="en-US"/>
          </a:p>
        </p:txBody>
      </p:sp>
      <p:sp>
        <p:nvSpPr>
          <p:cNvPr id="5" name="Footer Placeholder 4">
            <a:extLst>
              <a:ext uri="{FF2B5EF4-FFF2-40B4-BE49-F238E27FC236}">
                <a16:creationId xmlns:a16="http://schemas.microsoft.com/office/drawing/2014/main" id="{AD5F06E0-30F3-496B-B95C-4DE0E0EE07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09B604-C6A6-4D95-A31E-61B4440ACE0B}"/>
              </a:ext>
            </a:extLst>
          </p:cNvPr>
          <p:cNvSpPr>
            <a:spLocks noGrp="1"/>
          </p:cNvSpPr>
          <p:nvPr>
            <p:ph type="sldNum" sz="quarter" idx="12"/>
          </p:nvPr>
        </p:nvSpPr>
        <p:spPr/>
        <p:txBody>
          <a:bodyPr/>
          <a:lstStyle/>
          <a:p>
            <a:fld id="{BD4007ED-3F40-4ACD-99D8-97A472717C55}" type="slidenum">
              <a:rPr lang="en-US" smtClean="0"/>
              <a:t>‹#›</a:t>
            </a:fld>
            <a:endParaRPr lang="en-US"/>
          </a:p>
        </p:txBody>
      </p:sp>
    </p:spTree>
    <p:extLst>
      <p:ext uri="{BB962C8B-B14F-4D97-AF65-F5344CB8AC3E}">
        <p14:creationId xmlns:p14="http://schemas.microsoft.com/office/powerpoint/2010/main" val="1128616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ABB39-0F72-41BC-9539-3149908224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2532CE-5434-4B98-A78D-51CD5E6305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18E6D8-D627-4117-A3EF-BC9B28F202E5}"/>
              </a:ext>
            </a:extLst>
          </p:cNvPr>
          <p:cNvSpPr>
            <a:spLocks noGrp="1"/>
          </p:cNvSpPr>
          <p:nvPr>
            <p:ph type="dt" sz="half" idx="10"/>
          </p:nvPr>
        </p:nvSpPr>
        <p:spPr/>
        <p:txBody>
          <a:bodyPr/>
          <a:lstStyle/>
          <a:p>
            <a:fld id="{6DBD0E32-B0E7-4DEF-846B-52580F7C7C05}" type="datetimeFigureOut">
              <a:rPr lang="en-US" smtClean="0"/>
              <a:t>9/21/2021</a:t>
            </a:fld>
            <a:endParaRPr lang="en-US"/>
          </a:p>
        </p:txBody>
      </p:sp>
      <p:sp>
        <p:nvSpPr>
          <p:cNvPr id="5" name="Footer Placeholder 4">
            <a:extLst>
              <a:ext uri="{FF2B5EF4-FFF2-40B4-BE49-F238E27FC236}">
                <a16:creationId xmlns:a16="http://schemas.microsoft.com/office/drawing/2014/main" id="{5C5856D3-4E6F-484B-B741-19DA5650EE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9EF942-BA3D-4A29-BB71-9566C1BBC744}"/>
              </a:ext>
            </a:extLst>
          </p:cNvPr>
          <p:cNvSpPr>
            <a:spLocks noGrp="1"/>
          </p:cNvSpPr>
          <p:nvPr>
            <p:ph type="sldNum" sz="quarter" idx="12"/>
          </p:nvPr>
        </p:nvSpPr>
        <p:spPr/>
        <p:txBody>
          <a:bodyPr/>
          <a:lstStyle/>
          <a:p>
            <a:fld id="{BD4007ED-3F40-4ACD-99D8-97A472717C55}" type="slidenum">
              <a:rPr lang="en-US" smtClean="0"/>
              <a:t>‹#›</a:t>
            </a:fld>
            <a:endParaRPr lang="en-US"/>
          </a:p>
        </p:txBody>
      </p:sp>
    </p:spTree>
    <p:extLst>
      <p:ext uri="{BB962C8B-B14F-4D97-AF65-F5344CB8AC3E}">
        <p14:creationId xmlns:p14="http://schemas.microsoft.com/office/powerpoint/2010/main" val="67472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0087E-C6E6-4D0A-98F5-D879D07DBB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7B8AF4-4616-48C7-9E4B-91AC47C040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8408B6-B117-49EA-B4F5-BFF69AEA677A}"/>
              </a:ext>
            </a:extLst>
          </p:cNvPr>
          <p:cNvSpPr>
            <a:spLocks noGrp="1"/>
          </p:cNvSpPr>
          <p:nvPr>
            <p:ph type="dt" sz="half" idx="10"/>
          </p:nvPr>
        </p:nvSpPr>
        <p:spPr/>
        <p:txBody>
          <a:bodyPr/>
          <a:lstStyle/>
          <a:p>
            <a:fld id="{6DBD0E32-B0E7-4DEF-846B-52580F7C7C05}" type="datetimeFigureOut">
              <a:rPr lang="en-US" smtClean="0"/>
              <a:t>9/21/2021</a:t>
            </a:fld>
            <a:endParaRPr lang="en-US"/>
          </a:p>
        </p:txBody>
      </p:sp>
      <p:sp>
        <p:nvSpPr>
          <p:cNvPr id="5" name="Footer Placeholder 4">
            <a:extLst>
              <a:ext uri="{FF2B5EF4-FFF2-40B4-BE49-F238E27FC236}">
                <a16:creationId xmlns:a16="http://schemas.microsoft.com/office/drawing/2014/main" id="{882D4095-2483-46B0-966B-AF43F14586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DD4FF7-76CE-436F-81F5-FB7EDEE03AD2}"/>
              </a:ext>
            </a:extLst>
          </p:cNvPr>
          <p:cNvSpPr>
            <a:spLocks noGrp="1"/>
          </p:cNvSpPr>
          <p:nvPr>
            <p:ph type="sldNum" sz="quarter" idx="12"/>
          </p:nvPr>
        </p:nvSpPr>
        <p:spPr/>
        <p:txBody>
          <a:bodyPr/>
          <a:lstStyle/>
          <a:p>
            <a:fld id="{BD4007ED-3F40-4ACD-99D8-97A472717C55}" type="slidenum">
              <a:rPr lang="en-US" smtClean="0"/>
              <a:t>‹#›</a:t>
            </a:fld>
            <a:endParaRPr lang="en-US"/>
          </a:p>
        </p:txBody>
      </p:sp>
    </p:spTree>
    <p:extLst>
      <p:ext uri="{BB962C8B-B14F-4D97-AF65-F5344CB8AC3E}">
        <p14:creationId xmlns:p14="http://schemas.microsoft.com/office/powerpoint/2010/main" val="1269009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EEB68-7FDB-43F9-8821-5509AF679D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C728BB-EF19-4D1F-84BD-A9435A4E20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C04663-0864-482E-9497-BED71BE859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494D4B-58FA-4A0A-BE24-57EC9A0774E5}"/>
              </a:ext>
            </a:extLst>
          </p:cNvPr>
          <p:cNvSpPr>
            <a:spLocks noGrp="1"/>
          </p:cNvSpPr>
          <p:nvPr>
            <p:ph type="dt" sz="half" idx="10"/>
          </p:nvPr>
        </p:nvSpPr>
        <p:spPr/>
        <p:txBody>
          <a:bodyPr/>
          <a:lstStyle/>
          <a:p>
            <a:fld id="{6DBD0E32-B0E7-4DEF-846B-52580F7C7C05}" type="datetimeFigureOut">
              <a:rPr lang="en-US" smtClean="0"/>
              <a:t>9/21/2021</a:t>
            </a:fld>
            <a:endParaRPr lang="en-US"/>
          </a:p>
        </p:txBody>
      </p:sp>
      <p:sp>
        <p:nvSpPr>
          <p:cNvPr id="6" name="Footer Placeholder 5">
            <a:extLst>
              <a:ext uri="{FF2B5EF4-FFF2-40B4-BE49-F238E27FC236}">
                <a16:creationId xmlns:a16="http://schemas.microsoft.com/office/drawing/2014/main" id="{A6386BB7-6783-4322-94B1-68472C9CEA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32B2C2-2244-4AC4-B2F3-31591C99E740}"/>
              </a:ext>
            </a:extLst>
          </p:cNvPr>
          <p:cNvSpPr>
            <a:spLocks noGrp="1"/>
          </p:cNvSpPr>
          <p:nvPr>
            <p:ph type="sldNum" sz="quarter" idx="12"/>
          </p:nvPr>
        </p:nvSpPr>
        <p:spPr/>
        <p:txBody>
          <a:bodyPr/>
          <a:lstStyle/>
          <a:p>
            <a:fld id="{BD4007ED-3F40-4ACD-99D8-97A472717C55}" type="slidenum">
              <a:rPr lang="en-US" smtClean="0"/>
              <a:t>‹#›</a:t>
            </a:fld>
            <a:endParaRPr lang="en-US"/>
          </a:p>
        </p:txBody>
      </p:sp>
    </p:spTree>
    <p:extLst>
      <p:ext uri="{BB962C8B-B14F-4D97-AF65-F5344CB8AC3E}">
        <p14:creationId xmlns:p14="http://schemas.microsoft.com/office/powerpoint/2010/main" val="3816560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7A86E-7850-44BB-85BA-7E0CCCBF55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047E41-6006-4660-B302-A2810D9F94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C2EE73-EF17-4B12-83D4-B9B87D5778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9054F9-EC49-4537-BA3C-969838E6F3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AB4A5C-3D54-4C66-8A0C-CF6730D2AA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D8DF3F-74D2-4C2A-8D3A-D44552A19D51}"/>
              </a:ext>
            </a:extLst>
          </p:cNvPr>
          <p:cNvSpPr>
            <a:spLocks noGrp="1"/>
          </p:cNvSpPr>
          <p:nvPr>
            <p:ph type="dt" sz="half" idx="10"/>
          </p:nvPr>
        </p:nvSpPr>
        <p:spPr/>
        <p:txBody>
          <a:bodyPr/>
          <a:lstStyle/>
          <a:p>
            <a:fld id="{6DBD0E32-B0E7-4DEF-846B-52580F7C7C05}" type="datetimeFigureOut">
              <a:rPr lang="en-US" smtClean="0"/>
              <a:t>9/21/2021</a:t>
            </a:fld>
            <a:endParaRPr lang="en-US"/>
          </a:p>
        </p:txBody>
      </p:sp>
      <p:sp>
        <p:nvSpPr>
          <p:cNvPr id="8" name="Footer Placeholder 7">
            <a:extLst>
              <a:ext uri="{FF2B5EF4-FFF2-40B4-BE49-F238E27FC236}">
                <a16:creationId xmlns:a16="http://schemas.microsoft.com/office/drawing/2014/main" id="{0F5B7D19-21ED-4632-B71A-9CAF9D51F2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07E2BD-E35D-453E-AC4E-8FF2234BF0AE}"/>
              </a:ext>
            </a:extLst>
          </p:cNvPr>
          <p:cNvSpPr>
            <a:spLocks noGrp="1"/>
          </p:cNvSpPr>
          <p:nvPr>
            <p:ph type="sldNum" sz="quarter" idx="12"/>
          </p:nvPr>
        </p:nvSpPr>
        <p:spPr/>
        <p:txBody>
          <a:bodyPr/>
          <a:lstStyle/>
          <a:p>
            <a:fld id="{BD4007ED-3F40-4ACD-99D8-97A472717C55}" type="slidenum">
              <a:rPr lang="en-US" smtClean="0"/>
              <a:t>‹#›</a:t>
            </a:fld>
            <a:endParaRPr lang="en-US"/>
          </a:p>
        </p:txBody>
      </p:sp>
    </p:spTree>
    <p:extLst>
      <p:ext uri="{BB962C8B-B14F-4D97-AF65-F5344CB8AC3E}">
        <p14:creationId xmlns:p14="http://schemas.microsoft.com/office/powerpoint/2010/main" val="437743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7F0F2-D7E1-408F-ACAC-7A0EB9065B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A0BB5E-D8BC-4065-865E-E057110E9E8F}"/>
              </a:ext>
            </a:extLst>
          </p:cNvPr>
          <p:cNvSpPr>
            <a:spLocks noGrp="1"/>
          </p:cNvSpPr>
          <p:nvPr>
            <p:ph type="dt" sz="half" idx="10"/>
          </p:nvPr>
        </p:nvSpPr>
        <p:spPr/>
        <p:txBody>
          <a:bodyPr/>
          <a:lstStyle/>
          <a:p>
            <a:fld id="{6DBD0E32-B0E7-4DEF-846B-52580F7C7C05}" type="datetimeFigureOut">
              <a:rPr lang="en-US" smtClean="0"/>
              <a:t>9/21/2021</a:t>
            </a:fld>
            <a:endParaRPr lang="en-US"/>
          </a:p>
        </p:txBody>
      </p:sp>
      <p:sp>
        <p:nvSpPr>
          <p:cNvPr id="4" name="Footer Placeholder 3">
            <a:extLst>
              <a:ext uri="{FF2B5EF4-FFF2-40B4-BE49-F238E27FC236}">
                <a16:creationId xmlns:a16="http://schemas.microsoft.com/office/drawing/2014/main" id="{7E87FFC5-9B5F-4B87-A57C-423E126630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B7853D-A08C-4127-88CD-23A0DDA96E3F}"/>
              </a:ext>
            </a:extLst>
          </p:cNvPr>
          <p:cNvSpPr>
            <a:spLocks noGrp="1"/>
          </p:cNvSpPr>
          <p:nvPr>
            <p:ph type="sldNum" sz="quarter" idx="12"/>
          </p:nvPr>
        </p:nvSpPr>
        <p:spPr/>
        <p:txBody>
          <a:bodyPr/>
          <a:lstStyle/>
          <a:p>
            <a:fld id="{BD4007ED-3F40-4ACD-99D8-97A472717C55}" type="slidenum">
              <a:rPr lang="en-US" smtClean="0"/>
              <a:t>‹#›</a:t>
            </a:fld>
            <a:endParaRPr lang="en-US"/>
          </a:p>
        </p:txBody>
      </p:sp>
    </p:spTree>
    <p:extLst>
      <p:ext uri="{BB962C8B-B14F-4D97-AF65-F5344CB8AC3E}">
        <p14:creationId xmlns:p14="http://schemas.microsoft.com/office/powerpoint/2010/main" val="3554727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EA33D4-20A1-468E-B0E3-3C7730E7E912}"/>
              </a:ext>
            </a:extLst>
          </p:cNvPr>
          <p:cNvSpPr>
            <a:spLocks noGrp="1"/>
          </p:cNvSpPr>
          <p:nvPr>
            <p:ph type="dt" sz="half" idx="10"/>
          </p:nvPr>
        </p:nvSpPr>
        <p:spPr/>
        <p:txBody>
          <a:bodyPr/>
          <a:lstStyle/>
          <a:p>
            <a:fld id="{6DBD0E32-B0E7-4DEF-846B-52580F7C7C05}" type="datetimeFigureOut">
              <a:rPr lang="en-US" smtClean="0"/>
              <a:t>9/21/2021</a:t>
            </a:fld>
            <a:endParaRPr lang="en-US"/>
          </a:p>
        </p:txBody>
      </p:sp>
      <p:sp>
        <p:nvSpPr>
          <p:cNvPr id="3" name="Footer Placeholder 2">
            <a:extLst>
              <a:ext uri="{FF2B5EF4-FFF2-40B4-BE49-F238E27FC236}">
                <a16:creationId xmlns:a16="http://schemas.microsoft.com/office/drawing/2014/main" id="{BEC037BF-8F80-4E35-9319-F0CCEA7A85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14DEBB-C056-4D53-8B98-675573E1D3C3}"/>
              </a:ext>
            </a:extLst>
          </p:cNvPr>
          <p:cNvSpPr>
            <a:spLocks noGrp="1"/>
          </p:cNvSpPr>
          <p:nvPr>
            <p:ph type="sldNum" sz="quarter" idx="12"/>
          </p:nvPr>
        </p:nvSpPr>
        <p:spPr/>
        <p:txBody>
          <a:bodyPr/>
          <a:lstStyle/>
          <a:p>
            <a:fld id="{BD4007ED-3F40-4ACD-99D8-97A472717C55}" type="slidenum">
              <a:rPr lang="en-US" smtClean="0"/>
              <a:t>‹#›</a:t>
            </a:fld>
            <a:endParaRPr lang="en-US"/>
          </a:p>
        </p:txBody>
      </p:sp>
    </p:spTree>
    <p:extLst>
      <p:ext uri="{BB962C8B-B14F-4D97-AF65-F5344CB8AC3E}">
        <p14:creationId xmlns:p14="http://schemas.microsoft.com/office/powerpoint/2010/main" val="1352044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0DC6C-A344-482F-A9E3-76357B0D70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A8DB40-05C9-445A-B5BB-57911F4CBE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3965B7-16B6-4951-B20B-B1F447C6D0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97C857-F8C7-42D4-955D-155F752D7C02}"/>
              </a:ext>
            </a:extLst>
          </p:cNvPr>
          <p:cNvSpPr>
            <a:spLocks noGrp="1"/>
          </p:cNvSpPr>
          <p:nvPr>
            <p:ph type="dt" sz="half" idx="10"/>
          </p:nvPr>
        </p:nvSpPr>
        <p:spPr/>
        <p:txBody>
          <a:bodyPr/>
          <a:lstStyle/>
          <a:p>
            <a:fld id="{6DBD0E32-B0E7-4DEF-846B-52580F7C7C05}" type="datetimeFigureOut">
              <a:rPr lang="en-US" smtClean="0"/>
              <a:t>9/21/2021</a:t>
            </a:fld>
            <a:endParaRPr lang="en-US"/>
          </a:p>
        </p:txBody>
      </p:sp>
      <p:sp>
        <p:nvSpPr>
          <p:cNvPr id="6" name="Footer Placeholder 5">
            <a:extLst>
              <a:ext uri="{FF2B5EF4-FFF2-40B4-BE49-F238E27FC236}">
                <a16:creationId xmlns:a16="http://schemas.microsoft.com/office/drawing/2014/main" id="{7AE11313-61DB-4B90-A9F9-B581C83924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CD97E2-0AD4-4B01-B061-D71478119691}"/>
              </a:ext>
            </a:extLst>
          </p:cNvPr>
          <p:cNvSpPr>
            <a:spLocks noGrp="1"/>
          </p:cNvSpPr>
          <p:nvPr>
            <p:ph type="sldNum" sz="quarter" idx="12"/>
          </p:nvPr>
        </p:nvSpPr>
        <p:spPr/>
        <p:txBody>
          <a:bodyPr/>
          <a:lstStyle/>
          <a:p>
            <a:fld id="{BD4007ED-3F40-4ACD-99D8-97A472717C55}" type="slidenum">
              <a:rPr lang="en-US" smtClean="0"/>
              <a:t>‹#›</a:t>
            </a:fld>
            <a:endParaRPr lang="en-US"/>
          </a:p>
        </p:txBody>
      </p:sp>
    </p:spTree>
    <p:extLst>
      <p:ext uri="{BB962C8B-B14F-4D97-AF65-F5344CB8AC3E}">
        <p14:creationId xmlns:p14="http://schemas.microsoft.com/office/powerpoint/2010/main" val="2598298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49E88-D351-415F-9E1C-E9344FEC1A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2CABF2-F5FB-4D8E-8B8B-F3CA826832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5C88AB-4048-46F8-AFFD-07C453482D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0E6B48-31C6-4DFB-BCF6-DA2A36C42F56}"/>
              </a:ext>
            </a:extLst>
          </p:cNvPr>
          <p:cNvSpPr>
            <a:spLocks noGrp="1"/>
          </p:cNvSpPr>
          <p:nvPr>
            <p:ph type="dt" sz="half" idx="10"/>
          </p:nvPr>
        </p:nvSpPr>
        <p:spPr/>
        <p:txBody>
          <a:bodyPr/>
          <a:lstStyle/>
          <a:p>
            <a:fld id="{6DBD0E32-B0E7-4DEF-846B-52580F7C7C05}" type="datetimeFigureOut">
              <a:rPr lang="en-US" smtClean="0"/>
              <a:t>9/21/2021</a:t>
            </a:fld>
            <a:endParaRPr lang="en-US"/>
          </a:p>
        </p:txBody>
      </p:sp>
      <p:sp>
        <p:nvSpPr>
          <p:cNvPr id="6" name="Footer Placeholder 5">
            <a:extLst>
              <a:ext uri="{FF2B5EF4-FFF2-40B4-BE49-F238E27FC236}">
                <a16:creationId xmlns:a16="http://schemas.microsoft.com/office/drawing/2014/main" id="{6EB765B2-E7B2-423C-9551-8B93EDD6F5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ECA7CC-BA0F-4DCA-8409-BCCFB7C2B5F0}"/>
              </a:ext>
            </a:extLst>
          </p:cNvPr>
          <p:cNvSpPr>
            <a:spLocks noGrp="1"/>
          </p:cNvSpPr>
          <p:nvPr>
            <p:ph type="sldNum" sz="quarter" idx="12"/>
          </p:nvPr>
        </p:nvSpPr>
        <p:spPr/>
        <p:txBody>
          <a:bodyPr/>
          <a:lstStyle/>
          <a:p>
            <a:fld id="{BD4007ED-3F40-4ACD-99D8-97A472717C55}" type="slidenum">
              <a:rPr lang="en-US" smtClean="0"/>
              <a:t>‹#›</a:t>
            </a:fld>
            <a:endParaRPr lang="en-US"/>
          </a:p>
        </p:txBody>
      </p:sp>
    </p:spTree>
    <p:extLst>
      <p:ext uri="{BB962C8B-B14F-4D97-AF65-F5344CB8AC3E}">
        <p14:creationId xmlns:p14="http://schemas.microsoft.com/office/powerpoint/2010/main" val="681604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17B1B1-64C3-475C-B873-8ADE4633C2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B7022B-A904-4215-A432-57282559DC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373552-FEAC-4FEA-8CB8-53A9A4C369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BD0E32-B0E7-4DEF-846B-52580F7C7C05}" type="datetimeFigureOut">
              <a:rPr lang="en-US" smtClean="0"/>
              <a:t>9/21/2021</a:t>
            </a:fld>
            <a:endParaRPr lang="en-US"/>
          </a:p>
        </p:txBody>
      </p:sp>
      <p:sp>
        <p:nvSpPr>
          <p:cNvPr id="5" name="Footer Placeholder 4">
            <a:extLst>
              <a:ext uri="{FF2B5EF4-FFF2-40B4-BE49-F238E27FC236}">
                <a16:creationId xmlns:a16="http://schemas.microsoft.com/office/drawing/2014/main" id="{A6880121-E807-4D14-A8B4-7EA93574EA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062905-6329-4078-8FD5-3FF0859B7D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007ED-3F40-4ACD-99D8-97A472717C55}" type="slidenum">
              <a:rPr lang="en-US" smtClean="0"/>
              <a:t>‹#›</a:t>
            </a:fld>
            <a:endParaRPr lang="en-US"/>
          </a:p>
        </p:txBody>
      </p:sp>
    </p:spTree>
    <p:extLst>
      <p:ext uri="{BB962C8B-B14F-4D97-AF65-F5344CB8AC3E}">
        <p14:creationId xmlns:p14="http://schemas.microsoft.com/office/powerpoint/2010/main" val="1727725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mmons.wikimedia.org/wiki/File:Black_Man_Working_at_his_Desk_Cartoon_Vector.svg"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commons.wikimedia.org/wiki/File:Man_Sleeping_at_his_Desk_Cartoon_Vector.svg"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commons.wikimedia.org/wiki/File:Happy_Cartoon_Man_In_Meditation.svg" TargetMode="External"/><Relationship Id="rId7" Type="http://schemas.openxmlformats.org/officeDocument/2006/relationships/hyperlink" Target="https://commons.wikimedia.org/wiki/File:Black_Man_Traveling_with_Luggage_Cartoon_Vector.svg" TargetMode="External"/><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hyperlink" Target="https://www.publicdomainpictures.net/en/view-image.php?image=169686&amp;picture=dancers-2" TargetMode="Externa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hyperlink" Target="mailto:Ardell@easternct.edu" TargetMode="External"/><Relationship Id="rId2" Type="http://schemas.openxmlformats.org/officeDocument/2006/relationships/hyperlink" Target="https://www.osc.ct.gov/rbsd/retirement/contacts.html" TargetMode="External"/><Relationship Id="rId1" Type="http://schemas.openxmlformats.org/officeDocument/2006/relationships/slideLayout" Target="../slideLayouts/slideLayout9.xml"/><Relationship Id="rId5" Type="http://schemas.openxmlformats.org/officeDocument/2006/relationships/hyperlink" Target="https://freepngimg.com/png/88503-blue-standing-photography-question-mark-royaltyfree-stock" TargetMode="Externa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hyperlink" Target="mailto:Ardell@easternct.edu"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commons.wikimedia.org/wiki/File:Black_Man_Relaxing_on_the_Beach_Cartoon_Vector.svg"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pngimg.com/download/62439"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impapp.gr/%CE%B4%CE%B9%CE%B1%CE%B4%CE%AF%CE%BA%CF%84%CF%85%CE%BF/%CE%B1%CF%83%CF%86%CE%AC%CE%BB%CE%B5%CE%B9%CE%B1-%CF%83%CF%84%CE%BF-%CE%B4%CE%B9%CE%B1%CE%B4%CE%AF%CE%BA%CF%84%CF%85%CE%BF/%CE%B7%CE%BB%CE%B5%CE%BA%CF%84%CF%81%CE%BF%CE%BD%CE%B9%CE%BA%CF%8C%CF%82-%CE%B5%CE%BA%CF%86%CE%BF%CE%B2%CE%B9%CF%83%CE%BC%CF%8C%CF%82/teenager-woman-thinking-looking/"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ommons.wikimedia.org/wiki/Category:Images_by_Vectortoons" TargetMode="External"/><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publicdomainfiles.com/show_file.php?id=13550855417854" TargetMode="External"/><Relationship Id="rId2" Type="http://schemas.openxmlformats.org/officeDocument/2006/relationships/image" Target="../media/image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4BB7B-2BC0-452C-B36E-BE1A412C8C95}"/>
              </a:ext>
            </a:extLst>
          </p:cNvPr>
          <p:cNvSpPr>
            <a:spLocks noGrp="1"/>
          </p:cNvSpPr>
          <p:nvPr>
            <p:ph type="ctrTitle"/>
          </p:nvPr>
        </p:nvSpPr>
        <p:spPr/>
        <p:txBody>
          <a:bodyPr>
            <a:normAutofit/>
          </a:bodyPr>
          <a:lstStyle/>
          <a:p>
            <a:r>
              <a:rPr lang="en-US" sz="5000" dirty="0">
                <a:solidFill>
                  <a:srgbClr val="0070C0"/>
                </a:solidFill>
                <a:effectLst>
                  <a:outerShdw blurRad="38100" dist="38100" dir="2700000" algn="tl">
                    <a:srgbClr val="000000">
                      <a:alpha val="43137"/>
                    </a:srgbClr>
                  </a:outerShdw>
                </a:effectLst>
              </a:rPr>
              <a:t>Changes to State Pension Plan Provisions</a:t>
            </a:r>
            <a:br>
              <a:rPr lang="en-US" dirty="0">
                <a:solidFill>
                  <a:srgbClr val="0070C0"/>
                </a:solidFill>
              </a:rPr>
            </a:br>
            <a:r>
              <a:rPr lang="en-US" dirty="0">
                <a:solidFill>
                  <a:srgbClr val="0070C0"/>
                </a:solidFill>
              </a:rPr>
              <a:t> </a:t>
            </a:r>
            <a:r>
              <a:rPr lang="en-US" sz="4800" dirty="0">
                <a:solidFill>
                  <a:srgbClr val="0070C0"/>
                </a:solidFill>
                <a:effectLst>
                  <a:outerShdw blurRad="38100" dist="38100" dir="2700000" algn="tl">
                    <a:srgbClr val="000000">
                      <a:alpha val="43137"/>
                    </a:srgbClr>
                  </a:outerShdw>
                </a:effectLst>
              </a:rPr>
              <a:t>July 1, 2022 </a:t>
            </a:r>
          </a:p>
        </p:txBody>
      </p:sp>
      <p:sp>
        <p:nvSpPr>
          <p:cNvPr id="3" name="Subtitle 2">
            <a:extLst>
              <a:ext uri="{FF2B5EF4-FFF2-40B4-BE49-F238E27FC236}">
                <a16:creationId xmlns:a16="http://schemas.microsoft.com/office/drawing/2014/main" id="{7C94AABE-84C4-447C-AEEA-7A6E83271DE7}"/>
              </a:ext>
            </a:extLst>
          </p:cNvPr>
          <p:cNvSpPr>
            <a:spLocks noGrp="1"/>
          </p:cNvSpPr>
          <p:nvPr>
            <p:ph type="subTitle" idx="1"/>
          </p:nvPr>
        </p:nvSpPr>
        <p:spPr/>
        <p:txBody>
          <a:bodyPr/>
          <a:lstStyle/>
          <a:p>
            <a:r>
              <a:rPr lang="en-US" sz="4000" dirty="0"/>
              <a:t>Should I stay or should I go?</a:t>
            </a:r>
          </a:p>
          <a:p>
            <a:endParaRPr lang="en-US" dirty="0"/>
          </a:p>
        </p:txBody>
      </p:sp>
      <p:pic>
        <p:nvPicPr>
          <p:cNvPr id="5" name="Picture 4" descr="A picture containing text, toy&#10;&#10;Description automatically generated">
            <a:extLst>
              <a:ext uri="{FF2B5EF4-FFF2-40B4-BE49-F238E27FC236}">
                <a16:creationId xmlns:a16="http://schemas.microsoft.com/office/drawing/2014/main" id="{21B18D51-3B0F-4C67-8641-BFD57794CC9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6490" y="4178808"/>
            <a:ext cx="4282752" cy="2464879"/>
          </a:xfrm>
          <a:prstGeom prst="rect">
            <a:avLst/>
          </a:prstGeom>
        </p:spPr>
      </p:pic>
      <p:pic>
        <p:nvPicPr>
          <p:cNvPr id="10" name="Picture 9" descr="Graphical user interface, website&#10;&#10;Description automatically generated">
            <a:extLst>
              <a:ext uri="{FF2B5EF4-FFF2-40B4-BE49-F238E27FC236}">
                <a16:creationId xmlns:a16="http://schemas.microsoft.com/office/drawing/2014/main" id="{89BE6481-472C-4711-AD4E-4A37165A6A0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109927" y="4178808"/>
            <a:ext cx="4282752" cy="2464879"/>
          </a:xfrm>
          <a:prstGeom prst="rect">
            <a:avLst/>
          </a:prstGeom>
        </p:spPr>
      </p:pic>
    </p:spTree>
    <p:extLst>
      <p:ext uri="{BB962C8B-B14F-4D97-AF65-F5344CB8AC3E}">
        <p14:creationId xmlns:p14="http://schemas.microsoft.com/office/powerpoint/2010/main" val="1198696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5DDB-BFAF-4CB9-8526-E8E9B683B42A}"/>
              </a:ext>
            </a:extLst>
          </p:cNvPr>
          <p:cNvSpPr>
            <a:spLocks noGrp="1"/>
          </p:cNvSpPr>
          <p:nvPr>
            <p:ph type="title"/>
          </p:nvPr>
        </p:nvSpPr>
        <p:spPr/>
        <p:txBody>
          <a:bodyPr/>
          <a:lstStyle/>
          <a:p>
            <a:pPr algn="ctr"/>
            <a:r>
              <a:rPr lang="en-US" dirty="0">
                <a:solidFill>
                  <a:srgbClr val="0070C0"/>
                </a:solidFill>
                <a:effectLst>
                  <a:outerShdw blurRad="38100" dist="38100" dir="2700000" algn="tl">
                    <a:srgbClr val="000000">
                      <a:alpha val="43137"/>
                    </a:srgbClr>
                  </a:outerShdw>
                </a:effectLst>
              </a:rPr>
              <a:t>2022 Changes Will Affect Cost of Retiree Health Insurance in two different ways:</a:t>
            </a:r>
          </a:p>
        </p:txBody>
      </p:sp>
      <p:sp>
        <p:nvSpPr>
          <p:cNvPr id="3" name="Content Placeholder 2">
            <a:extLst>
              <a:ext uri="{FF2B5EF4-FFF2-40B4-BE49-F238E27FC236}">
                <a16:creationId xmlns:a16="http://schemas.microsoft.com/office/drawing/2014/main" id="{A12E489D-DE1C-43A2-ABF8-67F3BDE09CFA}"/>
              </a:ext>
            </a:extLst>
          </p:cNvPr>
          <p:cNvSpPr>
            <a:spLocks noGrp="1"/>
          </p:cNvSpPr>
          <p:nvPr>
            <p:ph sz="half" idx="1"/>
          </p:nvPr>
        </p:nvSpPr>
        <p:spPr/>
        <p:txBody>
          <a:bodyPr/>
          <a:lstStyle/>
          <a:p>
            <a:pPr marL="0" indent="0">
              <a:buNone/>
            </a:pPr>
            <a:r>
              <a:rPr lang="en-US" sz="3600" dirty="0"/>
              <a:t>1.</a:t>
            </a:r>
          </a:p>
          <a:p>
            <a:pPr marL="0" indent="0">
              <a:buNone/>
            </a:pPr>
            <a:r>
              <a:rPr lang="en-US" dirty="0"/>
              <a:t>A portion of premiums for retiree healthcare must be paid by retirees who have taken a “normal” retirement </a:t>
            </a:r>
            <a:r>
              <a:rPr lang="en-US" i="1" dirty="0"/>
              <a:t>and</a:t>
            </a:r>
            <a:r>
              <a:rPr lang="en-US" dirty="0"/>
              <a:t> are not yet eligible for Medicare </a:t>
            </a:r>
          </a:p>
          <a:p>
            <a:pPr marL="0" indent="0">
              <a:buNone/>
            </a:pPr>
            <a:r>
              <a:rPr lang="en-US" dirty="0"/>
              <a:t>The new rates will be 5% of premium costs</a:t>
            </a:r>
          </a:p>
        </p:txBody>
      </p:sp>
      <p:sp>
        <p:nvSpPr>
          <p:cNvPr id="4" name="Content Placeholder 3">
            <a:extLst>
              <a:ext uri="{FF2B5EF4-FFF2-40B4-BE49-F238E27FC236}">
                <a16:creationId xmlns:a16="http://schemas.microsoft.com/office/drawing/2014/main" id="{2B382D0C-FD02-43B1-A46A-0431762E71C7}"/>
              </a:ext>
            </a:extLst>
          </p:cNvPr>
          <p:cNvSpPr>
            <a:spLocks noGrp="1"/>
          </p:cNvSpPr>
          <p:nvPr>
            <p:ph sz="half" idx="2"/>
          </p:nvPr>
        </p:nvSpPr>
        <p:spPr>
          <a:xfrm>
            <a:off x="6172202" y="1825625"/>
            <a:ext cx="5181600" cy="4351339"/>
          </a:xfrm>
        </p:spPr>
        <p:txBody>
          <a:bodyPr/>
          <a:lstStyle/>
          <a:p>
            <a:pPr marL="0" indent="0">
              <a:buNone/>
            </a:pPr>
            <a:r>
              <a:rPr lang="en-US" sz="3200" dirty="0"/>
              <a:t>2.</a:t>
            </a:r>
          </a:p>
          <a:p>
            <a:pPr marL="0" indent="0">
              <a:buNone/>
            </a:pPr>
            <a:r>
              <a:rPr lang="en-US" dirty="0"/>
              <a:t>Retirees will continue to be fully-reimbursed for the standard Medicare Part B premium; </a:t>
            </a:r>
            <a:r>
              <a:rPr lang="en-US" i="1" dirty="0"/>
              <a:t>however</a:t>
            </a:r>
            <a:r>
              <a:rPr lang="en-US" dirty="0"/>
              <a:t>, certain high-income retirees will receive a reimbursement of only 50%of the additional cost they are required to pay for Medicare</a:t>
            </a:r>
          </a:p>
        </p:txBody>
      </p:sp>
    </p:spTree>
    <p:extLst>
      <p:ext uri="{BB962C8B-B14F-4D97-AF65-F5344CB8AC3E}">
        <p14:creationId xmlns:p14="http://schemas.microsoft.com/office/powerpoint/2010/main" val="1740502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A8A3B00C-F8A7-4852-B4C6-B273E26C486B}"/>
              </a:ext>
            </a:extLst>
          </p:cNvPr>
          <p:cNvSpPr txBox="1"/>
          <p:nvPr/>
        </p:nvSpPr>
        <p:spPr>
          <a:xfrm>
            <a:off x="1107333" y="643466"/>
            <a:ext cx="10441199" cy="5571065"/>
          </a:xfrm>
          <a:prstGeom prst="rect">
            <a:avLst/>
          </a:prstGeom>
          <a:noFill/>
        </p:spPr>
        <p:txBody>
          <a:bodyPr vert="horz" lIns="91440" tIns="45720" rIns="91440" bIns="45720" rtlCol="0" anchor="ctr">
            <a:normAutofit fontScale="92500"/>
          </a:bodyPr>
          <a:lstStyle/>
          <a:p>
            <a:pPr marR="0">
              <a:lnSpc>
                <a:spcPct val="90000"/>
              </a:lnSpc>
              <a:spcBef>
                <a:spcPts val="0"/>
              </a:spcBef>
              <a:spcAft>
                <a:spcPts val="800"/>
              </a:spcAft>
            </a:pPr>
            <a:endParaRPr lang="en-US" sz="2800" dirty="0">
              <a:effectLst/>
            </a:endParaRPr>
          </a:p>
          <a:p>
            <a:pPr marR="0">
              <a:lnSpc>
                <a:spcPct val="90000"/>
              </a:lnSpc>
              <a:spcBef>
                <a:spcPts val="0"/>
              </a:spcBef>
              <a:spcAft>
                <a:spcPts val="800"/>
              </a:spcAft>
            </a:pPr>
            <a:endParaRPr lang="en-US" sz="2800" dirty="0">
              <a:effectLst/>
            </a:endParaRPr>
          </a:p>
          <a:p>
            <a:pPr marR="0">
              <a:lnSpc>
                <a:spcPct val="90000"/>
              </a:lnSpc>
              <a:spcBef>
                <a:spcPts val="0"/>
              </a:spcBef>
              <a:spcAft>
                <a:spcPts val="800"/>
              </a:spcAft>
            </a:pPr>
            <a:r>
              <a:rPr lang="en-US" sz="2800" dirty="0">
                <a:effectLst/>
              </a:rPr>
              <a:t>It is important to remember that while these changes can potentially affect a retiree’s pension benefit, </a:t>
            </a:r>
            <a:r>
              <a:rPr lang="en-US" sz="2800" dirty="0">
                <a:solidFill>
                  <a:srgbClr val="0070C0"/>
                </a:solidFill>
                <a:effectLst/>
              </a:rPr>
              <a:t>the dollar amount is </a:t>
            </a:r>
            <a:r>
              <a:rPr lang="en-US" sz="2800" i="1" dirty="0">
                <a:solidFill>
                  <a:srgbClr val="0070C0"/>
                </a:solidFill>
                <a:effectLst/>
              </a:rPr>
              <a:t>only one consideration</a:t>
            </a:r>
            <a:r>
              <a:rPr lang="en-US" sz="2800" dirty="0">
                <a:solidFill>
                  <a:srgbClr val="0070C0"/>
                </a:solidFill>
                <a:effectLst/>
              </a:rPr>
              <a:t> </a:t>
            </a:r>
            <a:r>
              <a:rPr lang="en-US" sz="2800" dirty="0">
                <a:effectLst/>
              </a:rPr>
              <a:t>in retirement planning</a:t>
            </a:r>
          </a:p>
          <a:p>
            <a:pPr marR="0">
              <a:lnSpc>
                <a:spcPct val="90000"/>
              </a:lnSpc>
              <a:spcBef>
                <a:spcPts val="0"/>
              </a:spcBef>
              <a:spcAft>
                <a:spcPts val="800"/>
              </a:spcAft>
            </a:pPr>
            <a:r>
              <a:rPr lang="en-US" sz="2800" dirty="0">
                <a:solidFill>
                  <a:srgbClr val="0070C0"/>
                </a:solidFill>
                <a:effectLst/>
              </a:rPr>
              <a:t>Employees contemplating retirement should also weigh factors such as:</a:t>
            </a:r>
          </a:p>
          <a:p>
            <a:pPr marL="342900" marR="0" indent="-342900">
              <a:lnSpc>
                <a:spcPct val="90000"/>
              </a:lnSpc>
              <a:spcBef>
                <a:spcPts val="0"/>
              </a:spcBef>
              <a:spcAft>
                <a:spcPts val="800"/>
              </a:spcAft>
              <a:buFont typeface="Arial" panose="020B0604020202020204" pitchFamily="34" charset="0"/>
              <a:buChar char="•"/>
            </a:pPr>
            <a:r>
              <a:rPr lang="en-US" sz="2800" dirty="0">
                <a:effectLst/>
              </a:rPr>
              <a:t>how long they would like to continue working</a:t>
            </a:r>
          </a:p>
          <a:p>
            <a:pPr marL="342900" marR="0" indent="-342900">
              <a:lnSpc>
                <a:spcPct val="90000"/>
              </a:lnSpc>
              <a:spcBef>
                <a:spcPts val="0"/>
              </a:spcBef>
              <a:spcAft>
                <a:spcPts val="800"/>
              </a:spcAft>
              <a:buFont typeface="Arial" panose="020B0604020202020204" pitchFamily="34" charset="0"/>
              <a:buChar char="•"/>
            </a:pPr>
            <a:r>
              <a:rPr lang="en-US" sz="2800" dirty="0">
                <a:effectLst/>
              </a:rPr>
              <a:t>what financial or other obligations they might have</a:t>
            </a:r>
          </a:p>
          <a:p>
            <a:pPr marL="342900" marR="0" indent="-342900">
              <a:lnSpc>
                <a:spcPct val="90000"/>
              </a:lnSpc>
              <a:spcBef>
                <a:spcPts val="0"/>
              </a:spcBef>
              <a:spcAft>
                <a:spcPts val="800"/>
              </a:spcAft>
              <a:buFont typeface="Arial" panose="020B0604020202020204" pitchFamily="34" charset="0"/>
              <a:buChar char="•"/>
            </a:pPr>
            <a:r>
              <a:rPr lang="en-US" sz="2800" dirty="0">
                <a:effectLst/>
              </a:rPr>
              <a:t>where they’d like to live as a retiree and the cost of living in that area</a:t>
            </a:r>
          </a:p>
          <a:p>
            <a:pPr marL="342900" marR="0" indent="-342900">
              <a:lnSpc>
                <a:spcPct val="90000"/>
              </a:lnSpc>
              <a:spcBef>
                <a:spcPts val="0"/>
              </a:spcBef>
              <a:spcAft>
                <a:spcPts val="800"/>
              </a:spcAft>
              <a:buFont typeface="Arial" panose="020B0604020202020204" pitchFamily="34" charset="0"/>
              <a:buChar char="•"/>
            </a:pPr>
            <a:r>
              <a:rPr lang="en-US" sz="2800" dirty="0">
                <a:effectLst/>
              </a:rPr>
              <a:t>if they will have income from a source other than their SERS benefit and if so, how long that might continue</a:t>
            </a:r>
            <a:endParaRPr lang="en-US" sz="2800" dirty="0"/>
          </a:p>
          <a:p>
            <a:pPr marL="342900" marR="0" indent="-342900">
              <a:lnSpc>
                <a:spcPct val="90000"/>
              </a:lnSpc>
              <a:spcBef>
                <a:spcPts val="0"/>
              </a:spcBef>
              <a:spcAft>
                <a:spcPts val="800"/>
              </a:spcAft>
              <a:buFont typeface="Arial" panose="020B0604020202020204" pitchFamily="34" charset="0"/>
              <a:buChar char="•"/>
            </a:pPr>
            <a:r>
              <a:rPr lang="en-US" sz="2800" dirty="0"/>
              <a:t>the needs of family members and dependents</a:t>
            </a:r>
            <a:endParaRPr lang="en-US" sz="2800" dirty="0">
              <a:effectLst/>
            </a:endParaRPr>
          </a:p>
          <a:p>
            <a:pPr marR="0">
              <a:lnSpc>
                <a:spcPct val="90000"/>
              </a:lnSpc>
              <a:spcBef>
                <a:spcPts val="0"/>
              </a:spcBef>
              <a:spcAft>
                <a:spcPts val="800"/>
              </a:spcAft>
            </a:pPr>
            <a:endParaRPr lang="en-US" sz="2400" dirty="0"/>
          </a:p>
          <a:p>
            <a:pPr marR="0">
              <a:lnSpc>
                <a:spcPct val="90000"/>
              </a:lnSpc>
              <a:spcBef>
                <a:spcPts val="0"/>
              </a:spcBef>
              <a:spcAft>
                <a:spcPts val="800"/>
              </a:spcAft>
            </a:pPr>
            <a:endParaRPr lang="en-US" sz="2400" dirty="0">
              <a:effectLst/>
            </a:endParaRPr>
          </a:p>
          <a:p>
            <a:pPr marR="0">
              <a:lnSpc>
                <a:spcPct val="90000"/>
              </a:lnSpc>
              <a:spcBef>
                <a:spcPts val="0"/>
              </a:spcBef>
              <a:spcAft>
                <a:spcPts val="800"/>
              </a:spcAft>
            </a:pPr>
            <a:endParaRPr lang="en-US" sz="2400" dirty="0">
              <a:effectLst/>
            </a:endParaRPr>
          </a:p>
        </p:txBody>
      </p:sp>
    </p:spTree>
    <p:extLst>
      <p:ext uri="{BB962C8B-B14F-4D97-AF65-F5344CB8AC3E}">
        <p14:creationId xmlns:p14="http://schemas.microsoft.com/office/powerpoint/2010/main" val="2368388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910932-03D9-4561-A60B-749E348136C3}"/>
              </a:ext>
            </a:extLst>
          </p:cNvPr>
          <p:cNvSpPr>
            <a:spLocks noGrp="1"/>
          </p:cNvSpPr>
          <p:nvPr>
            <p:ph type="title"/>
          </p:nvPr>
        </p:nvSpPr>
        <p:spPr>
          <a:xfrm>
            <a:off x="643467" y="44352"/>
            <a:ext cx="6901193" cy="1135737"/>
          </a:xfrm>
        </p:spPr>
        <p:txBody>
          <a:bodyPr vert="horz" lIns="91440" tIns="45720" rIns="91440" bIns="45720" rtlCol="0" anchor="ctr">
            <a:normAutofit/>
          </a:bodyPr>
          <a:lstStyle/>
          <a:p>
            <a:br>
              <a:rPr lang="en-US" sz="1700" dirty="0"/>
            </a:br>
            <a:br>
              <a:rPr lang="en-US" sz="1700" dirty="0"/>
            </a:br>
            <a:br>
              <a:rPr lang="en-US" sz="1700" dirty="0"/>
            </a:br>
            <a:endParaRPr lang="en-US" sz="1700" dirty="0"/>
          </a:p>
        </p:txBody>
      </p:sp>
      <p:grpSp>
        <p:nvGrpSpPr>
          <p:cNvPr id="24" name="Group 23">
            <a:extLst>
              <a:ext uri="{FF2B5EF4-FFF2-40B4-BE49-F238E27FC236}">
                <a16:creationId xmlns:a16="http://schemas.microsoft.com/office/drawing/2014/main" id="{912209CB-3E4C-43AE-B507-08269FAE89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4720" y="0"/>
            <a:ext cx="1097280" cy="1097280"/>
            <a:chOff x="11094720" y="0"/>
            <a:chExt cx="1097280" cy="1097280"/>
          </a:xfrm>
        </p:grpSpPr>
        <p:sp>
          <p:nvSpPr>
            <p:cNvPr id="25" name="Isosceles Triangle 2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7BCB7912-FEA6-4C89-8E9B-D95EF15647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 Placeholder 3">
            <a:extLst>
              <a:ext uri="{FF2B5EF4-FFF2-40B4-BE49-F238E27FC236}">
                <a16:creationId xmlns:a16="http://schemas.microsoft.com/office/drawing/2014/main" id="{37839E10-7AE3-44F7-AD82-8BD781D8CC3E}"/>
              </a:ext>
            </a:extLst>
          </p:cNvPr>
          <p:cNvSpPr>
            <a:spLocks noGrp="1"/>
          </p:cNvSpPr>
          <p:nvPr>
            <p:ph type="body" sz="half" idx="2"/>
          </p:nvPr>
        </p:nvSpPr>
        <p:spPr>
          <a:xfrm>
            <a:off x="643468" y="1200150"/>
            <a:ext cx="6901193" cy="4976813"/>
          </a:xfrm>
        </p:spPr>
        <p:txBody>
          <a:bodyPr vert="horz" lIns="91440" tIns="45720" rIns="91440" bIns="45720" rtlCol="0">
            <a:normAutofit/>
          </a:bodyPr>
          <a:lstStyle/>
          <a:p>
            <a:r>
              <a:rPr lang="en-US" sz="2800" dirty="0">
                <a:solidFill>
                  <a:srgbClr val="0070C0"/>
                </a:solidFill>
                <a:effectLst>
                  <a:outerShdw blurRad="38100" dist="38100" dir="2700000" algn="tl">
                    <a:srgbClr val="000000">
                      <a:alpha val="43137"/>
                    </a:srgbClr>
                  </a:outerShdw>
                </a:effectLst>
              </a:rPr>
              <a:t>It’s also crucial to think about what you will do with your extra time . . .</a:t>
            </a:r>
          </a:p>
          <a:p>
            <a:r>
              <a:rPr lang="en-US" sz="2400" dirty="0">
                <a:effectLst>
                  <a:outerShdw blurRad="38100" dist="38100" dir="2700000" algn="tl">
                    <a:srgbClr val="000000">
                      <a:alpha val="43137"/>
                    </a:srgbClr>
                  </a:outerShdw>
                </a:effectLst>
              </a:rPr>
              <a:t>Gardening?  Golfing? Take up dancing?  Travel?  Catch up on your reading?  The choices are endless, but the important thing is to </a:t>
            </a:r>
            <a:r>
              <a:rPr lang="en-US" sz="2400" dirty="0">
                <a:solidFill>
                  <a:srgbClr val="0070C0"/>
                </a:solidFill>
                <a:effectLst>
                  <a:outerShdw blurRad="38100" dist="38100" dir="2700000" algn="tl">
                    <a:srgbClr val="000000">
                      <a:alpha val="43137"/>
                    </a:srgbClr>
                  </a:outerShdw>
                </a:effectLst>
              </a:rPr>
              <a:t>plan now, so you can </a:t>
            </a:r>
          </a:p>
          <a:p>
            <a:r>
              <a:rPr lang="en-US" sz="2400" dirty="0">
                <a:solidFill>
                  <a:srgbClr val="0070C0"/>
                </a:solidFill>
                <a:effectLst>
                  <a:outerShdw blurRad="38100" dist="38100" dir="2700000" algn="tl">
                    <a:srgbClr val="000000">
                      <a:alpha val="43137"/>
                    </a:srgbClr>
                  </a:outerShdw>
                </a:effectLst>
              </a:rPr>
              <a:t>                ENJOY your retirement!</a:t>
            </a:r>
          </a:p>
        </p:txBody>
      </p:sp>
      <p:pic>
        <p:nvPicPr>
          <p:cNvPr id="11" name="Picture Placeholder 10" descr="A picture containing text, vector graphics, toy, doll&#10;&#10;Description automatically generated">
            <a:extLst>
              <a:ext uri="{FF2B5EF4-FFF2-40B4-BE49-F238E27FC236}">
                <a16:creationId xmlns:a16="http://schemas.microsoft.com/office/drawing/2014/main" id="{420EAB09-40DB-450A-A841-C8FCC5809435}"/>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62"/>
          <a:stretch/>
        </p:blipFill>
        <p:spPr>
          <a:xfrm>
            <a:off x="7334058" y="916445"/>
            <a:ext cx="2291410" cy="2635439"/>
          </a:xfrm>
          <a:prstGeom prst="rect">
            <a:avLst/>
          </a:prstGeom>
        </p:spPr>
      </p:pic>
      <p:sp>
        <p:nvSpPr>
          <p:cNvPr id="28" name="Isosceles Triangle 27">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698A86F-F4E6-4D22-9E1E-DE40B035508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278477" y="3571945"/>
            <a:ext cx="3055581" cy="2635439"/>
          </a:xfrm>
          <a:prstGeom prst="rect">
            <a:avLst/>
          </a:prstGeom>
        </p:spPr>
      </p:pic>
      <p:pic>
        <p:nvPicPr>
          <p:cNvPr id="7" name="Picture 6">
            <a:extLst>
              <a:ext uri="{FF2B5EF4-FFF2-40B4-BE49-F238E27FC236}">
                <a16:creationId xmlns:a16="http://schemas.microsoft.com/office/drawing/2014/main" id="{4015BFF1-A75B-4695-95BE-1EBD59918E2D}"/>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093271" y="2318541"/>
            <a:ext cx="6258862" cy="4142127"/>
          </a:xfrm>
          <a:prstGeom prst="rect">
            <a:avLst/>
          </a:prstGeom>
        </p:spPr>
      </p:pic>
    </p:spTree>
    <p:extLst>
      <p:ext uri="{BB962C8B-B14F-4D97-AF65-F5344CB8AC3E}">
        <p14:creationId xmlns:p14="http://schemas.microsoft.com/office/powerpoint/2010/main" val="4194592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0DE4788-8839-4882-9B31-E6EA514F6624}"/>
              </a:ext>
            </a:extLst>
          </p:cNvPr>
          <p:cNvSpPr>
            <a:spLocks noGrp="1"/>
          </p:cNvSpPr>
          <p:nvPr>
            <p:ph type="title"/>
          </p:nvPr>
        </p:nvSpPr>
        <p:spPr>
          <a:xfrm>
            <a:off x="643467" y="321734"/>
            <a:ext cx="4970877" cy="1135737"/>
          </a:xfrm>
        </p:spPr>
        <p:txBody>
          <a:bodyPr vert="horz" lIns="91440" tIns="45720" rIns="91440" bIns="45720" rtlCol="0" anchor="ctr">
            <a:normAutofit/>
          </a:bodyPr>
          <a:lstStyle/>
          <a:p>
            <a:r>
              <a:rPr lang="en-US" sz="4000" kern="1200" dirty="0">
                <a:solidFill>
                  <a:srgbClr val="0070C0"/>
                </a:solidFill>
                <a:effectLst>
                  <a:outerShdw blurRad="38100" dist="38100" dir="2700000" algn="tl">
                    <a:srgbClr val="000000">
                      <a:alpha val="43137"/>
                    </a:srgbClr>
                  </a:outerShdw>
                </a:effectLst>
                <a:latin typeface="+mj-lt"/>
                <a:ea typeface="+mj-ea"/>
                <a:cs typeface="+mj-cs"/>
              </a:rPr>
              <a:t>Additional Tips:</a:t>
            </a:r>
          </a:p>
        </p:txBody>
      </p:sp>
      <p:sp>
        <p:nvSpPr>
          <p:cNvPr id="4" name="Text Placeholder 3">
            <a:extLst>
              <a:ext uri="{FF2B5EF4-FFF2-40B4-BE49-F238E27FC236}">
                <a16:creationId xmlns:a16="http://schemas.microsoft.com/office/drawing/2014/main" id="{5EF34F9B-B2AF-4EA7-B665-1F44A7B3FB80}"/>
              </a:ext>
            </a:extLst>
          </p:cNvPr>
          <p:cNvSpPr>
            <a:spLocks noGrp="1"/>
          </p:cNvSpPr>
          <p:nvPr>
            <p:ph type="body" sz="half" idx="2"/>
          </p:nvPr>
        </p:nvSpPr>
        <p:spPr>
          <a:xfrm>
            <a:off x="643468" y="1245704"/>
            <a:ext cx="4970877" cy="5431745"/>
          </a:xfrm>
        </p:spPr>
        <p:txBody>
          <a:bodyPr vert="horz" lIns="91440" tIns="45720" rIns="91440" bIns="45720" rtlCol="0">
            <a:normAutofit fontScale="70000" lnSpcReduction="20000"/>
          </a:bodyPr>
          <a:lstStyle/>
          <a:p>
            <a:pPr indent="-228600">
              <a:buFont typeface="Arial" panose="020B0604020202020204" pitchFamily="34" charset="0"/>
              <a:buChar char="•"/>
            </a:pPr>
            <a:r>
              <a:rPr lang="en-US" sz="2600" dirty="0"/>
              <a:t>You can calculate your estimated retirement benefit using the State Comptroller’s online benefits calculator at </a:t>
            </a:r>
            <a:r>
              <a:rPr lang="en-US" sz="2600" dirty="0">
                <a:hlinkClick r:id="rId2"/>
              </a:rPr>
              <a:t>https://www.osc.ct.gov/rbsd/retirement/contacts.html</a:t>
            </a:r>
            <a:endParaRPr lang="en-US" sz="2600" dirty="0"/>
          </a:p>
          <a:p>
            <a:pPr indent="-228600">
              <a:buFont typeface="Arial" panose="020B0604020202020204" pitchFamily="34" charset="0"/>
              <a:buChar char="•"/>
            </a:pPr>
            <a:endParaRPr lang="en-US" sz="2600" dirty="0"/>
          </a:p>
          <a:p>
            <a:pPr indent="-228600">
              <a:buFont typeface="Arial" panose="020B0604020202020204" pitchFamily="34" charset="0"/>
              <a:buChar char="•"/>
            </a:pPr>
            <a:r>
              <a:rPr lang="en-US" sz="2600" dirty="0"/>
              <a:t>Retirements from SERS are effective the first of the month</a:t>
            </a:r>
          </a:p>
          <a:p>
            <a:pPr indent="-228600">
              <a:buFont typeface="Arial" panose="020B0604020202020204" pitchFamily="34" charset="0"/>
              <a:buChar char="•"/>
            </a:pPr>
            <a:endParaRPr lang="en-US" sz="2600" dirty="0"/>
          </a:p>
          <a:p>
            <a:pPr indent="-228600">
              <a:buFont typeface="Arial" panose="020B0604020202020204" pitchFamily="34" charset="0"/>
              <a:buChar char="•"/>
            </a:pPr>
            <a:r>
              <a:rPr lang="en-US" sz="2600" dirty="0"/>
              <a:t> Human Resources must prepare your paperwork and obtain certain documentation from you; that process can take several weeks, depending how may other employees have chosen to retiree that month</a:t>
            </a:r>
          </a:p>
          <a:p>
            <a:pPr indent="-228600">
              <a:buFont typeface="Arial" panose="020B0604020202020204" pitchFamily="34" charset="0"/>
              <a:buChar char="•"/>
            </a:pPr>
            <a:endParaRPr lang="en-US" sz="2600" dirty="0"/>
          </a:p>
          <a:p>
            <a:pPr indent="-228600">
              <a:buFont typeface="Arial" panose="020B0604020202020204" pitchFamily="34" charset="0"/>
              <a:buChar char="•"/>
            </a:pPr>
            <a:r>
              <a:rPr lang="en-US" sz="2600" dirty="0"/>
              <a:t>To avoid any delay in receiving benefits, provide as much notice as possible to allow for the timely processing of your application </a:t>
            </a:r>
          </a:p>
          <a:p>
            <a:pPr indent="-228600">
              <a:buFont typeface="Arial" panose="020B0604020202020204" pitchFamily="34" charset="0"/>
              <a:buChar char="•"/>
            </a:pPr>
            <a:endParaRPr lang="en-US" sz="2600" dirty="0"/>
          </a:p>
          <a:p>
            <a:pPr indent="-228600">
              <a:buFont typeface="Arial" panose="020B0604020202020204" pitchFamily="34" charset="0"/>
              <a:buChar char="•"/>
            </a:pPr>
            <a:r>
              <a:rPr lang="en-US" sz="2600" dirty="0"/>
              <a:t>Still confused? Email Human Resources for more information at </a:t>
            </a:r>
            <a:r>
              <a:rPr lang="en-US" sz="2600" dirty="0">
                <a:hlinkClick r:id="rId3"/>
              </a:rPr>
              <a:t>Ardell@easternct.edu</a:t>
            </a:r>
            <a:endParaRPr lang="en-US" sz="2600" dirty="0"/>
          </a:p>
          <a:p>
            <a:pPr indent="-228600">
              <a:buFont typeface="Arial" panose="020B0604020202020204" pitchFamily="34" charset="0"/>
              <a:buChar char="•"/>
            </a:pPr>
            <a:endParaRPr lang="en-US" sz="2600" dirty="0"/>
          </a:p>
          <a:p>
            <a:endParaRPr lang="en-US" sz="2200" dirty="0"/>
          </a:p>
          <a:p>
            <a:pPr indent="-228600">
              <a:buFont typeface="Arial" panose="020B0604020202020204" pitchFamily="34" charset="0"/>
              <a:buChar char="•"/>
            </a:pPr>
            <a:endParaRPr lang="en-US" sz="2000" dirty="0"/>
          </a:p>
          <a:p>
            <a:pPr indent="-228600">
              <a:buFont typeface="Arial" panose="020B0604020202020204" pitchFamily="34" charset="0"/>
              <a:buChar char="•"/>
            </a:pPr>
            <a:endParaRPr lang="en-US" sz="2000" dirty="0"/>
          </a:p>
        </p:txBody>
      </p:sp>
      <p:sp>
        <p:nvSpPr>
          <p:cNvPr id="32" name="Isosceles Triangle 3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Placeholder 23" descr="Logo&#10;&#10;Description automatically generated">
            <a:extLst>
              <a:ext uri="{FF2B5EF4-FFF2-40B4-BE49-F238E27FC236}">
                <a16:creationId xmlns:a16="http://schemas.microsoft.com/office/drawing/2014/main" id="{968EF3E8-D352-4202-ADC7-1CEC0017FD6E}"/>
              </a:ext>
            </a:extLst>
          </p:cNvPr>
          <p:cNvPicPr>
            <a:picLocks noGrp="1" noChangeAspect="1"/>
          </p:cNvPicPr>
          <p:nvPr>
            <p:ph type="pic" idx="1"/>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503" r="1503"/>
          <a:stretch>
            <a:fillRect/>
          </a:stretch>
        </p:blipFill>
        <p:spPr>
          <a:xfrm>
            <a:off x="6268939" y="713127"/>
            <a:ext cx="5268467" cy="5431745"/>
          </a:xfrm>
          <a:prstGeom prst="rect">
            <a:avLst/>
          </a:prstGeom>
        </p:spPr>
      </p:pic>
      <p:grpSp>
        <p:nvGrpSpPr>
          <p:cNvPr id="36" name="Group 35">
            <a:extLst>
              <a:ext uri="{FF2B5EF4-FFF2-40B4-BE49-F238E27FC236}">
                <a16:creationId xmlns:a16="http://schemas.microsoft.com/office/drawing/2014/main" id="{15CBE6EC-46EF-45D9-8E16-DCDC5917CA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4720" y="0"/>
            <a:ext cx="1097280" cy="1097280"/>
            <a:chOff x="11094720" y="0"/>
            <a:chExt cx="1097280" cy="1097280"/>
          </a:xfrm>
        </p:grpSpPr>
        <p:sp>
          <p:nvSpPr>
            <p:cNvPr id="37" name="Isosceles Triangle 36">
              <a:extLst>
                <a:ext uri="{FF2B5EF4-FFF2-40B4-BE49-F238E27FC236}">
                  <a16:creationId xmlns:a16="http://schemas.microsoft.com/office/drawing/2014/main" id="{DEEDCD65-9740-4F34-BDF1-9C068E0532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4B3DA7FD-5CC0-46D1-9DFB-5BAF6BE24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57439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Rectangle 14">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ectangle 1">
            <a:extLst>
              <a:ext uri="{FF2B5EF4-FFF2-40B4-BE49-F238E27FC236}">
                <a16:creationId xmlns:a16="http://schemas.microsoft.com/office/drawing/2014/main" id="{E3D7E0D8-8BB2-4D74-87CE-43E69DC63FE5}"/>
              </a:ext>
            </a:extLst>
          </p:cNvPr>
          <p:cNvSpPr/>
          <p:nvPr/>
        </p:nvSpPr>
        <p:spPr>
          <a:xfrm>
            <a:off x="1427584" y="1698170"/>
            <a:ext cx="10120949" cy="4516361"/>
          </a:xfrm>
          <a:prstGeom prst="rect">
            <a:avLst/>
          </a:prstGeom>
        </p:spPr>
        <p:txBody>
          <a:bodyPr vert="horz" lIns="91440" tIns="45720" rIns="91440" bIns="45720" rtlCol="0">
            <a:normAutofit lnSpcReduction="10000"/>
          </a:bodyPr>
          <a:lstStyle/>
          <a:p>
            <a:pPr>
              <a:lnSpc>
                <a:spcPct val="90000"/>
              </a:lnSpc>
              <a:spcAft>
                <a:spcPts val="800"/>
              </a:spcAft>
            </a:pPr>
            <a:r>
              <a:rPr lang="en-US" sz="2800" i="1" dirty="0"/>
              <a:t>If you are one of the estimated 13,000 state employees eligible for normal or early retirement before July 1, 2022, you will want to carefully consider the three changes discussed today.   While any or all of these may influence your retirement planning, it is impossible to forecast exactly how your benefit would be impacted, because the financial calculations depend on variables such as future rates of inflation, costs of health insurance coverage and Medicare, and your personal financial circumstances.</a:t>
            </a:r>
          </a:p>
          <a:p>
            <a:pPr>
              <a:lnSpc>
                <a:spcPct val="90000"/>
              </a:lnSpc>
              <a:spcAft>
                <a:spcPts val="800"/>
              </a:spcAft>
            </a:pPr>
            <a:r>
              <a:rPr lang="en-US" sz="2800" i="1" dirty="0"/>
              <a:t> </a:t>
            </a:r>
          </a:p>
          <a:p>
            <a:pPr>
              <a:lnSpc>
                <a:spcPct val="90000"/>
              </a:lnSpc>
              <a:spcAft>
                <a:spcPts val="800"/>
              </a:spcAft>
            </a:pPr>
            <a:r>
              <a:rPr lang="en-US" sz="2800" i="1" dirty="0"/>
              <a:t>Questions about retirement should be referred by email to HR Director Lourdes Ardel at </a:t>
            </a:r>
            <a:r>
              <a:rPr lang="en-US" sz="2800" i="1" dirty="0">
                <a:hlinkClick r:id="rId2"/>
              </a:rPr>
              <a:t>Ardell@easternct.edu</a:t>
            </a:r>
            <a:endParaRPr lang="en-US" sz="2800" i="1" dirty="0"/>
          </a:p>
          <a:p>
            <a:pPr>
              <a:lnSpc>
                <a:spcPct val="90000"/>
              </a:lnSpc>
              <a:spcAft>
                <a:spcPts val="800"/>
              </a:spcAft>
            </a:pPr>
            <a:r>
              <a:rPr lang="en-US" sz="2000" dirty="0"/>
              <a:t> </a:t>
            </a:r>
            <a:endParaRPr lang="en-US" sz="2000" dirty="0">
              <a:effectLst/>
            </a:endParaRPr>
          </a:p>
        </p:txBody>
      </p:sp>
      <p:sp>
        <p:nvSpPr>
          <p:cNvPr id="17" name="Isosceles Triangle 16">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Isosceles Triangle 18">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95816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picture containing text, seat, chair, vector graphics&#10;&#10;Description automatically generated">
            <a:extLst>
              <a:ext uri="{FF2B5EF4-FFF2-40B4-BE49-F238E27FC236}">
                <a16:creationId xmlns:a16="http://schemas.microsoft.com/office/drawing/2014/main" id="{D2855A78-CEC8-482E-8954-7D5CA511BEE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917106" y="680345"/>
            <a:ext cx="5290720" cy="2976029"/>
          </a:xfrm>
          <a:prstGeom prst="rect">
            <a:avLst/>
          </a:prstGeom>
        </p:spPr>
      </p:pic>
      <p:grpSp>
        <p:nvGrpSpPr>
          <p:cNvPr id="13" name="Group 12">
            <a:extLst>
              <a:ext uri="{FF2B5EF4-FFF2-40B4-BE49-F238E27FC236}">
                <a16:creationId xmlns:a16="http://schemas.microsoft.com/office/drawing/2014/main" id="{4724F874-E407-41A5-918C-1CF5DF5269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1097280" cy="1097280"/>
            <a:chOff x="11094720" y="0"/>
            <a:chExt cx="1097280" cy="1097280"/>
          </a:xfrm>
        </p:grpSpPr>
        <p:sp>
          <p:nvSpPr>
            <p:cNvPr id="14" name="Isosceles Triangle 13">
              <a:extLst>
                <a:ext uri="{FF2B5EF4-FFF2-40B4-BE49-F238E27FC236}">
                  <a16:creationId xmlns:a16="http://schemas.microsoft.com/office/drawing/2014/main" id="{EBB12D3E-DD63-469B-A687-14E38AE471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CC10F17-490D-41AE-9B38-7F39AF7384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096EDE5A-BDBC-462F-B67F-5E65C582B9DC}"/>
              </a:ext>
            </a:extLst>
          </p:cNvPr>
          <p:cNvSpPr txBox="1"/>
          <p:nvPr/>
        </p:nvSpPr>
        <p:spPr>
          <a:xfrm>
            <a:off x="1300163" y="3273287"/>
            <a:ext cx="9550427" cy="3345790"/>
          </a:xfrm>
          <a:prstGeom prst="rect">
            <a:avLst/>
          </a:prstGeom>
        </p:spPr>
        <p:txBody>
          <a:bodyPr vert="horz" lIns="91440" tIns="45720" rIns="91440" bIns="45720" rtlCol="0">
            <a:normAutofit fontScale="25000" lnSpcReduction="20000"/>
          </a:bodyPr>
          <a:lstStyle/>
          <a:p>
            <a:pPr marR="0" indent="-228600">
              <a:lnSpc>
                <a:spcPct val="90000"/>
              </a:lnSpc>
              <a:spcBef>
                <a:spcPts val="0"/>
              </a:spcBef>
              <a:spcAft>
                <a:spcPts val="800"/>
              </a:spcAft>
              <a:buFont typeface="Arial" panose="020B0604020202020204" pitchFamily="34" charset="0"/>
              <a:buChar char="•"/>
            </a:pPr>
            <a:endParaRPr lang="en-US" sz="2000" dirty="0"/>
          </a:p>
          <a:p>
            <a:pPr marR="0">
              <a:lnSpc>
                <a:spcPct val="90000"/>
              </a:lnSpc>
              <a:spcBef>
                <a:spcPts val="0"/>
              </a:spcBef>
              <a:spcAft>
                <a:spcPts val="800"/>
              </a:spcAft>
            </a:pPr>
            <a:endParaRPr lang="en-US" sz="2000" dirty="0"/>
          </a:p>
          <a:p>
            <a:pPr marR="0">
              <a:lnSpc>
                <a:spcPct val="90000"/>
              </a:lnSpc>
              <a:spcBef>
                <a:spcPts val="0"/>
              </a:spcBef>
              <a:spcAft>
                <a:spcPts val="800"/>
              </a:spcAft>
            </a:pPr>
            <a:endParaRPr lang="en-US" sz="2000" dirty="0">
              <a:effectLst/>
            </a:endParaRPr>
          </a:p>
          <a:p>
            <a:pPr marR="0">
              <a:lnSpc>
                <a:spcPct val="90000"/>
              </a:lnSpc>
              <a:spcBef>
                <a:spcPts val="0"/>
              </a:spcBef>
              <a:spcAft>
                <a:spcPts val="800"/>
              </a:spcAft>
            </a:pPr>
            <a:endParaRPr lang="en-US" sz="2000" dirty="0"/>
          </a:p>
          <a:p>
            <a:pPr marR="0" algn="ctr">
              <a:lnSpc>
                <a:spcPct val="90000"/>
              </a:lnSpc>
              <a:spcBef>
                <a:spcPts val="0"/>
              </a:spcBef>
              <a:spcAft>
                <a:spcPts val="800"/>
              </a:spcAft>
            </a:pPr>
            <a:r>
              <a:rPr lang="en-US" sz="17600" dirty="0">
                <a:solidFill>
                  <a:srgbClr val="0070C0"/>
                </a:solidFill>
                <a:effectLst>
                  <a:outerShdw blurRad="38100" dist="38100" dir="2700000" algn="tl">
                    <a:srgbClr val="000000">
                      <a:alpha val="43137"/>
                    </a:srgbClr>
                  </a:outerShdw>
                </a:effectLst>
              </a:rPr>
              <a:t>Retirement</a:t>
            </a:r>
            <a:r>
              <a:rPr lang="en-US" sz="16000" dirty="0">
                <a:solidFill>
                  <a:srgbClr val="0070C0"/>
                </a:solidFill>
                <a:effectLst>
                  <a:outerShdw blurRad="38100" dist="38100" dir="2700000" algn="tl">
                    <a:srgbClr val="000000">
                      <a:alpha val="43137"/>
                    </a:srgbClr>
                  </a:outerShdw>
                </a:effectLst>
              </a:rPr>
              <a:t> is a deeply personal decision,</a:t>
            </a:r>
          </a:p>
          <a:p>
            <a:pPr marR="0" algn="ctr">
              <a:lnSpc>
                <a:spcPct val="90000"/>
              </a:lnSpc>
              <a:spcBef>
                <a:spcPts val="0"/>
              </a:spcBef>
              <a:spcAft>
                <a:spcPts val="800"/>
              </a:spcAft>
            </a:pPr>
            <a:r>
              <a:rPr lang="en-US" sz="16000" dirty="0">
                <a:solidFill>
                  <a:srgbClr val="0070C0"/>
                </a:solidFill>
                <a:effectLst>
                  <a:outerShdw blurRad="38100" dist="38100" dir="2700000" algn="tl">
                    <a:srgbClr val="000000">
                      <a:alpha val="43137"/>
                    </a:srgbClr>
                  </a:outerShdw>
                </a:effectLst>
              </a:rPr>
              <a:t> and we hope this information helps you make the best choice for</a:t>
            </a:r>
          </a:p>
          <a:p>
            <a:pPr marR="0" algn="ctr">
              <a:lnSpc>
                <a:spcPct val="90000"/>
              </a:lnSpc>
              <a:spcBef>
                <a:spcPts val="0"/>
              </a:spcBef>
              <a:spcAft>
                <a:spcPts val="800"/>
              </a:spcAft>
            </a:pPr>
            <a:r>
              <a:rPr lang="en-US" sz="16000" dirty="0">
                <a:solidFill>
                  <a:srgbClr val="0070C0"/>
                </a:solidFill>
                <a:effectLst>
                  <a:outerShdw blurRad="38100" dist="38100" dir="2700000" algn="tl">
                    <a:srgbClr val="000000">
                      <a:alpha val="43137"/>
                    </a:srgbClr>
                  </a:outerShdw>
                </a:effectLst>
              </a:rPr>
              <a:t> </a:t>
            </a:r>
            <a:r>
              <a:rPr lang="en-US" sz="21600" dirty="0">
                <a:solidFill>
                  <a:srgbClr val="0070C0"/>
                </a:solidFill>
                <a:effectLst>
                  <a:outerShdw blurRad="38100" dist="38100" dir="2700000" algn="tl">
                    <a:srgbClr val="000000">
                      <a:alpha val="43137"/>
                    </a:srgbClr>
                  </a:outerShdw>
                </a:effectLst>
              </a:rPr>
              <a:t>you</a:t>
            </a:r>
            <a:r>
              <a:rPr lang="en-US" sz="16000" dirty="0">
                <a:solidFill>
                  <a:srgbClr val="0070C0"/>
                </a:solidFill>
                <a:effectLst>
                  <a:outerShdw blurRad="38100" dist="38100" dir="2700000" algn="tl">
                    <a:srgbClr val="000000">
                      <a:alpha val="43137"/>
                    </a:srgbClr>
                  </a:outerShdw>
                </a:effectLst>
              </a:rPr>
              <a:t>.</a:t>
            </a:r>
          </a:p>
          <a:p>
            <a:pPr marR="0">
              <a:lnSpc>
                <a:spcPct val="90000"/>
              </a:lnSpc>
              <a:spcBef>
                <a:spcPts val="0"/>
              </a:spcBef>
              <a:spcAft>
                <a:spcPts val="800"/>
              </a:spcAft>
            </a:pPr>
            <a:endParaRPr lang="en-US" sz="5100" dirty="0"/>
          </a:p>
          <a:p>
            <a:pPr marR="0">
              <a:lnSpc>
                <a:spcPct val="90000"/>
              </a:lnSpc>
              <a:spcBef>
                <a:spcPts val="0"/>
              </a:spcBef>
              <a:spcAft>
                <a:spcPts val="800"/>
              </a:spcAft>
            </a:pPr>
            <a:endParaRPr lang="en-US" sz="2000" dirty="0">
              <a:effectLst/>
            </a:endParaRPr>
          </a:p>
        </p:txBody>
      </p:sp>
      <p:grpSp>
        <p:nvGrpSpPr>
          <p:cNvPr id="17" name="Group 16">
            <a:extLst>
              <a:ext uri="{FF2B5EF4-FFF2-40B4-BE49-F238E27FC236}">
                <a16:creationId xmlns:a16="http://schemas.microsoft.com/office/drawing/2014/main" id="{DC8D6E3B-FFED-480F-941D-FE376375B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18" name="Isosceles Triangle 17">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5933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vector graphics&#10;&#10;Description automatically generated">
            <a:extLst>
              <a:ext uri="{FF2B5EF4-FFF2-40B4-BE49-F238E27FC236}">
                <a16:creationId xmlns:a16="http://schemas.microsoft.com/office/drawing/2014/main" id="{1421B8D8-D680-48D7-9DD6-44C915E03D7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4228"/>
          <a:stretch/>
        </p:blipFill>
        <p:spPr>
          <a:xfrm>
            <a:off x="462377" y="1457471"/>
            <a:ext cx="4986700" cy="5365200"/>
          </a:xfrm>
          <a:prstGeom prst="rect">
            <a:avLst/>
          </a:prstGeom>
        </p:spPr>
      </p:pic>
      <p:grpSp>
        <p:nvGrpSpPr>
          <p:cNvPr id="32" name="Group 31">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713128"/>
            <a:ext cx="1068867" cy="2126625"/>
            <a:chOff x="10918968" y="713127"/>
            <a:chExt cx="1273032" cy="2532832"/>
          </a:xfrm>
        </p:grpSpPr>
        <p:sp>
          <p:nvSpPr>
            <p:cNvPr id="33" name="Rectangle 3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138DE0D4-4684-4C6A-8AB8-FA3D230443D8}"/>
              </a:ext>
            </a:extLst>
          </p:cNvPr>
          <p:cNvSpPr>
            <a:spLocks noGrp="1"/>
          </p:cNvSpPr>
          <p:nvPr>
            <p:ph idx="1"/>
          </p:nvPr>
        </p:nvSpPr>
        <p:spPr>
          <a:xfrm>
            <a:off x="5131837" y="1782981"/>
            <a:ext cx="6416695" cy="4393982"/>
          </a:xfrm>
        </p:spPr>
        <p:txBody>
          <a:bodyPr>
            <a:normAutofit/>
          </a:bodyPr>
          <a:lstStyle/>
          <a:p>
            <a:pPr marL="0" indent="0">
              <a:buNone/>
            </a:pPr>
            <a:r>
              <a:rPr lang="en-US" sz="2400" i="1" dirty="0"/>
              <a:t>The 2017 collective bargaining agreement between the State and the State Employees Bargaining Coalition (SEBAC 2017) made certain changes to the terms of retirement for state employees. </a:t>
            </a:r>
          </a:p>
          <a:p>
            <a:pPr marL="0" indent="0">
              <a:buNone/>
            </a:pPr>
            <a:r>
              <a:rPr lang="en-US" sz="2400" i="1" dirty="0"/>
              <a:t>These changes will primarily impact members of the State Employees Retirement System (SERS), but members of ARP (Alternate Retirement Plan) who participate in the retiree health insurance program may also be affected</a:t>
            </a:r>
            <a:r>
              <a:rPr lang="en-US" sz="2400" dirty="0"/>
              <a:t>. </a:t>
            </a:r>
          </a:p>
          <a:p>
            <a:pPr marL="0" indent="0">
              <a:buNone/>
            </a:pPr>
            <a:endParaRPr lang="en-US" sz="2000" dirty="0"/>
          </a:p>
        </p:txBody>
      </p:sp>
      <p:sp>
        <p:nvSpPr>
          <p:cNvPr id="36" name="Isosceles Triangle 3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9038A77-F1BD-4DB7-83FA-2EE4ACCA0619}"/>
              </a:ext>
            </a:extLst>
          </p:cNvPr>
          <p:cNvSpPr txBox="1"/>
          <p:nvPr/>
        </p:nvSpPr>
        <p:spPr>
          <a:xfrm>
            <a:off x="12007270" y="6657945"/>
            <a:ext cx="184731" cy="200055"/>
          </a:xfrm>
          <a:prstGeom prst="rect">
            <a:avLst/>
          </a:prstGeom>
          <a:solidFill>
            <a:srgbClr val="000000"/>
          </a:solidFill>
        </p:spPr>
        <p:txBody>
          <a:bodyPr wrap="none" rtlCol="0">
            <a:spAutoFit/>
          </a:bodyPr>
          <a:lstStyle/>
          <a:p>
            <a:pPr algn="r">
              <a:spcAft>
                <a:spcPts val="600"/>
              </a:spcAft>
            </a:pPr>
            <a:endParaRPr lang="en-US" sz="700" dirty="0">
              <a:solidFill>
                <a:srgbClr val="FFFFFF"/>
              </a:solidFill>
            </a:endParaRPr>
          </a:p>
        </p:txBody>
      </p:sp>
    </p:spTree>
    <p:extLst>
      <p:ext uri="{BB962C8B-B14F-4D97-AF65-F5344CB8AC3E}">
        <p14:creationId xmlns:p14="http://schemas.microsoft.com/office/powerpoint/2010/main" val="130173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847CB1-7A51-4CF8-9C0C-7D3CF848231B}"/>
              </a:ext>
            </a:extLst>
          </p:cNvPr>
          <p:cNvSpPr>
            <a:spLocks noGrp="1"/>
          </p:cNvSpPr>
          <p:nvPr>
            <p:ph idx="1"/>
          </p:nvPr>
        </p:nvSpPr>
        <p:spPr>
          <a:xfrm>
            <a:off x="643467" y="1782981"/>
            <a:ext cx="10905066" cy="4393982"/>
          </a:xfrm>
        </p:spPr>
        <p:txBody>
          <a:bodyPr>
            <a:normAutofit/>
          </a:bodyPr>
          <a:lstStyle/>
          <a:p>
            <a:pPr marL="0" indent="0">
              <a:buNone/>
            </a:pPr>
            <a:r>
              <a:rPr lang="en-US" sz="3600" dirty="0">
                <a:latin typeface="Arial Black" panose="020B0A04020102020204" pitchFamily="34" charset="0"/>
              </a:rPr>
              <a:t>The changes fall into three categories:</a:t>
            </a:r>
          </a:p>
          <a:p>
            <a:pPr marL="0" indent="0">
              <a:buNone/>
            </a:pPr>
            <a:endParaRPr lang="en-US" sz="3600" dirty="0"/>
          </a:p>
          <a:p>
            <a:pPr algn="ctr"/>
            <a:r>
              <a:rPr lang="en-US" sz="3600" i="1" dirty="0">
                <a:solidFill>
                  <a:srgbClr val="0070C0"/>
                </a:solidFill>
                <a:latin typeface="Arial Black" panose="020B0A04020102020204" pitchFamily="34" charset="0"/>
              </a:rPr>
              <a:t>Retirement Age</a:t>
            </a:r>
          </a:p>
          <a:p>
            <a:pPr algn="ctr"/>
            <a:endParaRPr lang="en-US" sz="3600" dirty="0">
              <a:solidFill>
                <a:srgbClr val="0070C0"/>
              </a:solidFill>
              <a:latin typeface="Arial Black" panose="020B0A04020102020204" pitchFamily="34" charset="0"/>
            </a:endParaRPr>
          </a:p>
          <a:p>
            <a:pPr algn="ctr"/>
            <a:r>
              <a:rPr lang="en-US" sz="3600" i="1" dirty="0">
                <a:solidFill>
                  <a:srgbClr val="0070C0"/>
                </a:solidFill>
                <a:latin typeface="Arial Black" panose="020B0A04020102020204" pitchFamily="34" charset="0"/>
              </a:rPr>
              <a:t>Cost of Living Adjustments</a:t>
            </a:r>
          </a:p>
          <a:p>
            <a:pPr algn="ctr"/>
            <a:endParaRPr lang="en-US" sz="3600" dirty="0">
              <a:solidFill>
                <a:srgbClr val="0070C0"/>
              </a:solidFill>
              <a:latin typeface="Arial Black" panose="020B0A04020102020204" pitchFamily="34" charset="0"/>
            </a:endParaRPr>
          </a:p>
          <a:p>
            <a:pPr algn="ctr"/>
            <a:r>
              <a:rPr lang="en-US" sz="3600" i="1" dirty="0">
                <a:solidFill>
                  <a:srgbClr val="0070C0"/>
                </a:solidFill>
                <a:latin typeface="Arial Black" panose="020B0A04020102020204" pitchFamily="34" charset="0"/>
              </a:rPr>
              <a:t>Retirement Healthcare </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07785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E0FE306-47DC-47CB-BDF4-4CCA330211F9}"/>
              </a:ext>
            </a:extLst>
          </p:cNvPr>
          <p:cNvSpPr>
            <a:spLocks noGrp="1"/>
          </p:cNvSpPr>
          <p:nvPr>
            <p:ph type="title"/>
          </p:nvPr>
        </p:nvSpPr>
        <p:spPr>
          <a:xfrm>
            <a:off x="643467" y="321734"/>
            <a:ext cx="10905066" cy="1135737"/>
          </a:xfrm>
        </p:spPr>
        <p:txBody>
          <a:bodyPr>
            <a:normAutofit/>
          </a:bodyPr>
          <a:lstStyle/>
          <a:p>
            <a:pPr algn="ctr"/>
            <a:r>
              <a:rPr lang="en-US" sz="3800" dirty="0">
                <a:solidFill>
                  <a:srgbClr val="0070C0"/>
                </a:solidFill>
              </a:rPr>
              <a:t>“Normal” Retirement Age</a:t>
            </a:r>
          </a:p>
        </p:txBody>
      </p:sp>
      <p:sp>
        <p:nvSpPr>
          <p:cNvPr id="3" name="Content Placeholder 2">
            <a:extLst>
              <a:ext uri="{FF2B5EF4-FFF2-40B4-BE49-F238E27FC236}">
                <a16:creationId xmlns:a16="http://schemas.microsoft.com/office/drawing/2014/main" id="{62DA0369-125A-49B7-A2B8-6F991733E4B7}"/>
              </a:ext>
            </a:extLst>
          </p:cNvPr>
          <p:cNvSpPr>
            <a:spLocks noGrp="1"/>
          </p:cNvSpPr>
          <p:nvPr>
            <p:ph idx="1"/>
          </p:nvPr>
        </p:nvSpPr>
        <p:spPr>
          <a:xfrm>
            <a:off x="643467" y="1457471"/>
            <a:ext cx="10905066" cy="4719492"/>
          </a:xfrm>
        </p:spPr>
        <p:txBody>
          <a:bodyPr>
            <a:normAutofit lnSpcReduction="10000"/>
          </a:bodyPr>
          <a:lstStyle/>
          <a:p>
            <a:r>
              <a:rPr lang="en-US" dirty="0"/>
              <a:t> SERS members who meets the minimum service credit requirement have a “normal” retirement age  </a:t>
            </a:r>
          </a:p>
          <a:p>
            <a:r>
              <a:rPr lang="en-US" dirty="0"/>
              <a:t>Retirement age for SERS Tier I members is 55</a:t>
            </a:r>
          </a:p>
          <a:p>
            <a:r>
              <a:rPr lang="en-US" dirty="0"/>
              <a:t>Retirement age for SERS Tier II and Tier IIA members is 60, </a:t>
            </a:r>
            <a:r>
              <a:rPr lang="en-US" i="1" dirty="0"/>
              <a:t>if the member “grandfathered in”, i.e., made payments beginning in 2017 to maintain a normal retirement age of 60 with 25 years of retirement service credit or 62 with less than 25 years</a:t>
            </a:r>
          </a:p>
          <a:p>
            <a:r>
              <a:rPr lang="en-US" dirty="0"/>
              <a:t>Members who did not “grandfather in” have a normal retirement age of 62</a:t>
            </a:r>
          </a:p>
          <a:p>
            <a:r>
              <a:rPr lang="en-US" dirty="0"/>
              <a:t> Tier II and Tier IIA members can take an “early” retirement as soon as age 55; however, there is a lifetime reduction in their benefit for retiring before the “normal” retirement age</a:t>
            </a:r>
          </a:p>
          <a:p>
            <a:endParaRPr lang="en-US" sz="2000" dirty="0"/>
          </a:p>
        </p:txBody>
      </p:sp>
      <p:sp>
        <p:nvSpPr>
          <p:cNvPr id="27" name="Rectangle 2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Rectangle 3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944225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E0464B-8581-4DE7-961B-874F8AED4920}"/>
              </a:ext>
            </a:extLst>
          </p:cNvPr>
          <p:cNvSpPr>
            <a:spLocks noGrp="1"/>
          </p:cNvSpPr>
          <p:nvPr>
            <p:ph type="title"/>
          </p:nvPr>
        </p:nvSpPr>
        <p:spPr>
          <a:xfrm>
            <a:off x="643468" y="621792"/>
            <a:ext cx="4989890" cy="5413248"/>
          </a:xfrm>
        </p:spPr>
        <p:txBody>
          <a:bodyPr>
            <a:normAutofit/>
          </a:bodyPr>
          <a:lstStyle/>
          <a:p>
            <a:pPr algn="ctr"/>
            <a:r>
              <a:rPr lang="en-US" sz="6000" i="1" dirty="0">
                <a:solidFill>
                  <a:srgbClr val="0070C0"/>
                </a:solidFill>
                <a:effectLst>
                  <a:outerShdw blurRad="38100" dist="38100" dir="2700000" algn="tl">
                    <a:srgbClr val="000000">
                      <a:alpha val="43137"/>
                    </a:srgbClr>
                  </a:outerShdw>
                </a:effectLst>
              </a:rPr>
              <a:t>NEW</a:t>
            </a:r>
            <a:br>
              <a:rPr lang="en-US" sz="3600" dirty="0">
                <a:solidFill>
                  <a:srgbClr val="0070C0"/>
                </a:solidFill>
                <a:effectLst>
                  <a:outerShdw blurRad="38100" dist="38100" dir="2700000" algn="tl">
                    <a:srgbClr val="000000">
                      <a:alpha val="43137"/>
                    </a:srgbClr>
                  </a:outerShdw>
                </a:effectLst>
              </a:rPr>
            </a:br>
            <a:r>
              <a:rPr lang="en-US" sz="3600" dirty="0">
                <a:solidFill>
                  <a:srgbClr val="0070C0"/>
                </a:solidFill>
                <a:effectLst>
                  <a:outerShdw blurRad="38100" dist="38100" dir="2700000" algn="tl">
                    <a:srgbClr val="000000">
                      <a:alpha val="43137"/>
                    </a:srgbClr>
                  </a:outerShdw>
                </a:effectLst>
              </a:rPr>
              <a:t>Normal Retirement Age</a:t>
            </a:r>
            <a:br>
              <a:rPr lang="en-US" sz="3600" dirty="0">
                <a:solidFill>
                  <a:srgbClr val="0070C0"/>
                </a:solidFill>
                <a:effectLst>
                  <a:outerShdw blurRad="38100" dist="38100" dir="2700000" algn="tl">
                    <a:srgbClr val="000000">
                      <a:alpha val="43137"/>
                    </a:srgbClr>
                  </a:outerShdw>
                </a:effectLst>
              </a:rPr>
            </a:br>
            <a:endParaRPr lang="en-US" sz="3600" dirty="0">
              <a:solidFill>
                <a:srgbClr val="0070C0"/>
              </a:solidFill>
              <a:effectLst>
                <a:outerShdw blurRad="38100" dist="38100" dir="2700000" algn="tl">
                  <a:srgbClr val="000000">
                    <a:alpha val="43137"/>
                  </a:srgbClr>
                </a:outerShdw>
              </a:effectLst>
            </a:endParaRPr>
          </a:p>
        </p:txBody>
      </p:sp>
      <p:sp>
        <p:nvSpPr>
          <p:cNvPr id="10" name="Freeform: Shape 9">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0FEFA73-7CAA-4BA9-BDAC-CE82053CF94B}"/>
              </a:ext>
            </a:extLst>
          </p:cNvPr>
          <p:cNvSpPr>
            <a:spLocks noGrp="1"/>
          </p:cNvSpPr>
          <p:nvPr>
            <p:ph idx="1"/>
          </p:nvPr>
        </p:nvSpPr>
        <p:spPr>
          <a:xfrm>
            <a:off x="6096000" y="643466"/>
            <a:ext cx="5452532" cy="5571065"/>
          </a:xfrm>
          <a:noFill/>
        </p:spPr>
        <p:txBody>
          <a:bodyPr anchor="ctr">
            <a:normAutofit/>
          </a:bodyPr>
          <a:lstStyle/>
          <a:p>
            <a:r>
              <a:rPr lang="en-US" sz="3000" dirty="0"/>
              <a:t>For participants in Tier II and Tier IIA who are not “grandfathered” the new normal retirement age will change to 63 for members with 25 or more years of vesting retirement service credit</a:t>
            </a:r>
          </a:p>
          <a:p>
            <a:r>
              <a:rPr lang="en-US" sz="3000" dirty="0"/>
              <a:t>For those who do not have 25 years of vesting retirement credit service the new normal retirement age will be 65</a:t>
            </a:r>
          </a:p>
          <a:p>
            <a:endParaRPr lang="en-US" sz="2000" dirty="0"/>
          </a:p>
        </p:txBody>
      </p:sp>
      <p:pic>
        <p:nvPicPr>
          <p:cNvPr id="5" name="Picture 4" descr="A picture containing toy, vector graphics&#10;&#10;Description automatically generated">
            <a:extLst>
              <a:ext uri="{FF2B5EF4-FFF2-40B4-BE49-F238E27FC236}">
                <a16:creationId xmlns:a16="http://schemas.microsoft.com/office/drawing/2014/main" id="{620DC222-52DB-4536-9DCE-19A27FE4828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120" y="3769567"/>
            <a:ext cx="3334149" cy="2693713"/>
          </a:xfrm>
          <a:prstGeom prst="rect">
            <a:avLst/>
          </a:prstGeom>
        </p:spPr>
      </p:pic>
    </p:spTree>
    <p:extLst>
      <p:ext uri="{BB962C8B-B14F-4D97-AF65-F5344CB8AC3E}">
        <p14:creationId xmlns:p14="http://schemas.microsoft.com/office/powerpoint/2010/main" val="582998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8645952-2CE5-4AA8-AB5F-FCDC9C72A659}"/>
              </a:ext>
            </a:extLst>
          </p:cNvPr>
          <p:cNvSpPr>
            <a:spLocks noGrp="1"/>
          </p:cNvSpPr>
          <p:nvPr>
            <p:ph type="title"/>
          </p:nvPr>
        </p:nvSpPr>
        <p:spPr>
          <a:xfrm>
            <a:off x="643467" y="321734"/>
            <a:ext cx="10905066" cy="1135737"/>
          </a:xfrm>
        </p:spPr>
        <p:txBody>
          <a:bodyPr>
            <a:noAutofit/>
          </a:bodyPr>
          <a:lstStyle/>
          <a:p>
            <a:pPr algn="ctr"/>
            <a:r>
              <a:rPr lang="en-US" sz="4800" b="1" dirty="0">
                <a:solidFill>
                  <a:srgbClr val="0070C0"/>
                </a:solidFill>
                <a:effectLst>
                  <a:outerShdw blurRad="38100" dist="38100" dir="2700000" algn="tl">
                    <a:srgbClr val="000000">
                      <a:alpha val="43137"/>
                    </a:srgbClr>
                  </a:outerShdw>
                </a:effectLst>
              </a:rPr>
              <a:t>Cost of Living Adjustments (COLAs)</a:t>
            </a:r>
            <a:br>
              <a:rPr lang="en-US" sz="4800" dirty="0"/>
            </a:br>
            <a:endParaRPr lang="en-US" sz="4800" dirty="0"/>
          </a:p>
        </p:txBody>
      </p:sp>
      <p:sp>
        <p:nvSpPr>
          <p:cNvPr id="3" name="Content Placeholder 2">
            <a:extLst>
              <a:ext uri="{FF2B5EF4-FFF2-40B4-BE49-F238E27FC236}">
                <a16:creationId xmlns:a16="http://schemas.microsoft.com/office/drawing/2014/main" id="{D91523A2-9450-489A-A38B-DA45FD2D1744}"/>
              </a:ext>
            </a:extLst>
          </p:cNvPr>
          <p:cNvSpPr>
            <a:spLocks noGrp="1"/>
          </p:cNvSpPr>
          <p:nvPr>
            <p:ph idx="1"/>
          </p:nvPr>
        </p:nvSpPr>
        <p:spPr>
          <a:xfrm>
            <a:off x="643467" y="1438473"/>
            <a:ext cx="10905066" cy="4876380"/>
          </a:xfrm>
        </p:spPr>
        <p:txBody>
          <a:bodyPr>
            <a:normAutofit fontScale="92500" lnSpcReduction="20000"/>
          </a:bodyPr>
          <a:lstStyle/>
          <a:p>
            <a:r>
              <a:rPr lang="en-US" sz="3000" dirty="0"/>
              <a:t>SERS retirees, including Hybrid plan members, receive annual COLAs to their pensions.   COLAs are calculated using the Consumer Price Index for Urban Wage Earners and Clerical Workers (CPI-W), which is a percentage of the rate of inflation during the twelve-month period preceding the COLA</a:t>
            </a:r>
          </a:p>
          <a:p>
            <a:r>
              <a:rPr lang="en-US" sz="3000" dirty="0"/>
              <a:t>SERS members who retire under the current plan provisions receive a </a:t>
            </a:r>
            <a:r>
              <a:rPr lang="en-US" sz="3000" u="sng" dirty="0"/>
              <a:t>minimum annual COLA of 2%</a:t>
            </a:r>
            <a:r>
              <a:rPr lang="en-US" sz="3000" dirty="0"/>
              <a:t>, even if applying the CPI-W would produce a lower rate</a:t>
            </a:r>
          </a:p>
          <a:p>
            <a:r>
              <a:rPr lang="en-US" sz="3000" dirty="0"/>
              <a:t>The first COLA a member receives is awarded only on January 1 or July 1 each year, depending on the member’s retirement date</a:t>
            </a:r>
          </a:p>
          <a:p>
            <a:r>
              <a:rPr lang="en-US" sz="3000" dirty="0"/>
              <a:t>No COLA is administered until the member has been retired for at </a:t>
            </a:r>
            <a:r>
              <a:rPr lang="en-US" sz="3000" i="1" dirty="0"/>
              <a:t>least</a:t>
            </a:r>
            <a:r>
              <a:rPr lang="en-US" sz="3000" dirty="0"/>
              <a:t> nine months; a member must typically wait either nine or fourteen months for the first COLA is applied</a:t>
            </a:r>
          </a:p>
          <a:p>
            <a:endParaRPr lang="en-US" sz="3000" dirty="0"/>
          </a:p>
          <a:p>
            <a:endParaRPr lang="en-US" sz="3000" dirty="0"/>
          </a:p>
          <a:p>
            <a:endParaRPr lang="en-US" sz="2000" dirty="0"/>
          </a:p>
          <a:p>
            <a:pPr marL="0" indent="0">
              <a:buNone/>
            </a:pPr>
            <a:endParaRPr lang="en-US" sz="2000" dirty="0"/>
          </a:p>
        </p:txBody>
      </p:sp>
      <p:sp>
        <p:nvSpPr>
          <p:cNvPr id="27" name="Rectangle 2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Rectangle 3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37379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4AAE1-AE20-4C44-9CE4-C8CD046B576F}"/>
              </a:ext>
            </a:extLst>
          </p:cNvPr>
          <p:cNvSpPr>
            <a:spLocks noGrp="1"/>
          </p:cNvSpPr>
          <p:nvPr>
            <p:ph type="title"/>
          </p:nvPr>
        </p:nvSpPr>
        <p:spPr>
          <a:xfrm>
            <a:off x="6679096" y="285750"/>
            <a:ext cx="5208104" cy="2600325"/>
          </a:xfrm>
        </p:spPr>
        <p:txBody>
          <a:bodyPr>
            <a:noAutofit/>
          </a:bodyPr>
          <a:lstStyle/>
          <a:p>
            <a:br>
              <a:rPr lang="en-US" i="1" dirty="0">
                <a:solidFill>
                  <a:srgbClr val="0070C0"/>
                </a:solidFill>
                <a:effectLst>
                  <a:outerShdw blurRad="38100" dist="38100" dir="2700000" algn="tl">
                    <a:srgbClr val="000000">
                      <a:alpha val="43137"/>
                    </a:srgbClr>
                  </a:outerShdw>
                </a:effectLst>
              </a:rPr>
            </a:br>
            <a:br>
              <a:rPr lang="en-US" i="1" dirty="0">
                <a:solidFill>
                  <a:srgbClr val="0070C0"/>
                </a:solidFill>
                <a:effectLst>
                  <a:outerShdw blurRad="38100" dist="38100" dir="2700000" algn="tl">
                    <a:srgbClr val="000000">
                      <a:alpha val="43137"/>
                    </a:srgbClr>
                  </a:outerShdw>
                </a:effectLst>
              </a:rPr>
            </a:br>
            <a:br>
              <a:rPr lang="en-US" i="1" dirty="0">
                <a:solidFill>
                  <a:srgbClr val="0070C0"/>
                </a:solidFill>
                <a:effectLst>
                  <a:outerShdw blurRad="38100" dist="38100" dir="2700000" algn="tl">
                    <a:srgbClr val="000000">
                      <a:alpha val="43137"/>
                    </a:srgbClr>
                  </a:outerShdw>
                </a:effectLst>
              </a:rPr>
            </a:br>
            <a:r>
              <a:rPr lang="en-US" sz="4400" i="1" dirty="0">
                <a:solidFill>
                  <a:srgbClr val="0070C0"/>
                </a:solidFill>
                <a:effectLst>
                  <a:outerShdw blurRad="38100" dist="38100" dir="2700000" algn="tl">
                    <a:srgbClr val="000000">
                      <a:alpha val="43137"/>
                    </a:srgbClr>
                  </a:outerShdw>
                </a:effectLst>
              </a:rPr>
              <a:t>NEW</a:t>
            </a:r>
            <a:br>
              <a:rPr lang="en-US" sz="3800" i="1" dirty="0">
                <a:solidFill>
                  <a:srgbClr val="0070C0"/>
                </a:solidFill>
                <a:effectLst>
                  <a:outerShdw blurRad="38100" dist="38100" dir="2700000" algn="tl">
                    <a:srgbClr val="000000">
                      <a:alpha val="43137"/>
                    </a:srgbClr>
                  </a:outerShdw>
                </a:effectLst>
              </a:rPr>
            </a:br>
            <a:r>
              <a:rPr lang="en-US" sz="3800" dirty="0">
                <a:solidFill>
                  <a:srgbClr val="0070C0"/>
                </a:solidFill>
                <a:effectLst>
                  <a:outerShdw blurRad="38100" dist="38100" dir="2700000" algn="tl">
                    <a:srgbClr val="000000">
                      <a:alpha val="43137"/>
                    </a:srgbClr>
                  </a:outerShdw>
                </a:effectLst>
              </a:rPr>
              <a:t>Cost of Living Adjustments (COLAs)</a:t>
            </a:r>
            <a:br>
              <a:rPr lang="en-US" sz="3800" dirty="0">
                <a:solidFill>
                  <a:srgbClr val="0070C0"/>
                </a:solidFill>
                <a:effectLst>
                  <a:outerShdw blurRad="38100" dist="38100" dir="2700000" algn="tl">
                    <a:srgbClr val="000000">
                      <a:alpha val="43137"/>
                    </a:srgbClr>
                  </a:outerShdw>
                </a:effectLst>
              </a:rPr>
            </a:br>
            <a:endParaRPr lang="en-US" sz="3800" dirty="0">
              <a:solidFill>
                <a:srgbClr val="0070C0"/>
              </a:solidFill>
              <a:effectLst>
                <a:outerShdw blurRad="38100" dist="38100" dir="2700000" algn="tl">
                  <a:srgbClr val="000000">
                    <a:alpha val="43137"/>
                  </a:srgbClr>
                </a:outerShdw>
              </a:effectLst>
            </a:endParaRPr>
          </a:p>
        </p:txBody>
      </p:sp>
      <p:pic>
        <p:nvPicPr>
          <p:cNvPr id="8" name="Picture Placeholder 7" descr="A picture containing text, doll, clipart&#10;&#10;Description automatically generated">
            <a:extLst>
              <a:ext uri="{FF2B5EF4-FFF2-40B4-BE49-F238E27FC236}">
                <a16:creationId xmlns:a16="http://schemas.microsoft.com/office/drawing/2014/main" id="{8D374D45-745E-4729-A02E-1A39C99D1EFE}"/>
              </a:ext>
            </a:extLst>
          </p:cNvPr>
          <p:cNvPicPr>
            <a:picLocks noGrp="1" noChangeAspect="1"/>
          </p:cNvPicPr>
          <p:nvPr>
            <p:ph type="pic"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606" r="1606"/>
          <a:stretch>
            <a:fillRect/>
          </a:stretch>
        </p:blipFill>
        <p:spPr>
          <a:xfrm>
            <a:off x="7396439" y="2428669"/>
            <a:ext cx="3216275" cy="3568700"/>
          </a:xfrm>
        </p:spPr>
      </p:pic>
      <p:sp>
        <p:nvSpPr>
          <p:cNvPr id="4" name="Text Placeholder 3">
            <a:extLst>
              <a:ext uri="{FF2B5EF4-FFF2-40B4-BE49-F238E27FC236}">
                <a16:creationId xmlns:a16="http://schemas.microsoft.com/office/drawing/2014/main" id="{EA7EAF48-ECEE-41C6-BB72-E3624B0DA346}"/>
              </a:ext>
            </a:extLst>
          </p:cNvPr>
          <p:cNvSpPr>
            <a:spLocks noGrp="1"/>
          </p:cNvSpPr>
          <p:nvPr>
            <p:ph type="body" sz="half" idx="2"/>
          </p:nvPr>
        </p:nvSpPr>
        <p:spPr>
          <a:xfrm>
            <a:off x="839788" y="747920"/>
            <a:ext cx="5839308" cy="5824330"/>
          </a:xfrm>
        </p:spPr>
        <p:txBody>
          <a:bodyPr>
            <a:normAutofit/>
          </a:bodyPr>
          <a:lstStyle/>
          <a:p>
            <a:pPr marL="457200" indent="-457200">
              <a:buFont typeface="Arial" panose="020B0604020202020204" pitchFamily="34" charset="0"/>
              <a:buChar char="•"/>
            </a:pPr>
            <a:r>
              <a:rPr lang="en-US" sz="3300" dirty="0"/>
              <a:t>No more minimum 2% guaranteed COLAs</a:t>
            </a:r>
          </a:p>
          <a:p>
            <a:pPr marL="457200" indent="-457200">
              <a:buFont typeface="Arial" panose="020B0604020202020204" pitchFamily="34" charset="0"/>
              <a:buChar char="•"/>
            </a:pPr>
            <a:r>
              <a:rPr lang="en-US" sz="3300" dirty="0"/>
              <a:t>Retirees will receive a COLA in every year with inflation measurable under the CPI-W, and in years with inflation of 2% or less, the COLA will </a:t>
            </a:r>
            <a:r>
              <a:rPr lang="en-US" sz="3300" i="1" dirty="0"/>
              <a:t>equal</a:t>
            </a:r>
            <a:r>
              <a:rPr lang="en-US" sz="3300" dirty="0"/>
              <a:t> the CPI-W</a:t>
            </a:r>
          </a:p>
          <a:p>
            <a:pPr marL="457200" indent="-457200">
              <a:buFont typeface="Arial" panose="020B0604020202020204" pitchFamily="34" charset="0"/>
              <a:buChar char="•"/>
            </a:pPr>
            <a:r>
              <a:rPr lang="en-US" sz="3300" dirty="0"/>
              <a:t>Retirees will be eligible for their </a:t>
            </a:r>
            <a:r>
              <a:rPr lang="en-US" sz="3300" u="sng" dirty="0"/>
              <a:t>first COLA</a:t>
            </a:r>
            <a:r>
              <a:rPr lang="en-US" sz="3300" dirty="0"/>
              <a:t> </a:t>
            </a:r>
            <a:r>
              <a:rPr lang="en-US" sz="3300" i="1" dirty="0"/>
              <a:t>thirty months</a:t>
            </a:r>
            <a:r>
              <a:rPr lang="en-US" sz="3300" dirty="0"/>
              <a:t> </a:t>
            </a:r>
            <a:r>
              <a:rPr lang="en-US" sz="3300" i="1" dirty="0"/>
              <a:t>after their date of retirement</a:t>
            </a:r>
          </a:p>
        </p:txBody>
      </p:sp>
    </p:spTree>
    <p:extLst>
      <p:ext uri="{BB962C8B-B14F-4D97-AF65-F5344CB8AC3E}">
        <p14:creationId xmlns:p14="http://schemas.microsoft.com/office/powerpoint/2010/main" val="1652200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03E98-609D-49EE-9139-5EEC4603EF5E}"/>
              </a:ext>
            </a:extLst>
          </p:cNvPr>
          <p:cNvSpPr>
            <a:spLocks noGrp="1"/>
          </p:cNvSpPr>
          <p:nvPr>
            <p:ph type="title"/>
          </p:nvPr>
        </p:nvSpPr>
        <p:spPr/>
        <p:txBody>
          <a:bodyPr/>
          <a:lstStyle/>
          <a:p>
            <a:pPr algn="ctr"/>
            <a:r>
              <a:rPr lang="en-US" sz="5400" dirty="0">
                <a:solidFill>
                  <a:srgbClr val="0070C0"/>
                </a:solidFill>
                <a:effectLst>
                  <a:outerShdw blurRad="38100" dist="38100" dir="2700000" algn="tl">
                    <a:srgbClr val="000000">
                      <a:alpha val="43137"/>
                    </a:srgbClr>
                  </a:outerShdw>
                </a:effectLst>
              </a:rPr>
              <a:t>R</a:t>
            </a:r>
            <a:r>
              <a:rPr lang="en-US" dirty="0">
                <a:solidFill>
                  <a:srgbClr val="0070C0"/>
                </a:solidFill>
                <a:effectLst>
                  <a:outerShdw blurRad="38100" dist="38100" dir="2700000" algn="tl">
                    <a:srgbClr val="000000">
                      <a:alpha val="43137"/>
                    </a:srgbClr>
                  </a:outerShdw>
                </a:effectLst>
              </a:rPr>
              <a:t>ETIREE </a:t>
            </a:r>
            <a:r>
              <a:rPr lang="en-US" sz="5400" dirty="0">
                <a:solidFill>
                  <a:srgbClr val="0070C0"/>
                </a:solidFill>
                <a:effectLst>
                  <a:outerShdw blurRad="38100" dist="38100" dir="2700000" algn="tl">
                    <a:srgbClr val="000000">
                      <a:alpha val="43137"/>
                    </a:srgbClr>
                  </a:outerShdw>
                </a:effectLst>
              </a:rPr>
              <a:t>H</a:t>
            </a:r>
            <a:r>
              <a:rPr lang="en-US" dirty="0">
                <a:solidFill>
                  <a:srgbClr val="0070C0"/>
                </a:solidFill>
                <a:effectLst>
                  <a:outerShdw blurRad="38100" dist="38100" dir="2700000" algn="tl">
                    <a:srgbClr val="000000">
                      <a:alpha val="43137"/>
                    </a:srgbClr>
                  </a:outerShdw>
                </a:effectLst>
              </a:rPr>
              <a:t>EALTH </a:t>
            </a:r>
            <a:r>
              <a:rPr lang="en-US" sz="5400" dirty="0">
                <a:solidFill>
                  <a:srgbClr val="0070C0"/>
                </a:solidFill>
                <a:effectLst>
                  <a:outerShdw blurRad="38100" dist="38100" dir="2700000" algn="tl">
                    <a:srgbClr val="000000">
                      <a:alpha val="43137"/>
                    </a:srgbClr>
                  </a:outerShdw>
                </a:effectLst>
              </a:rPr>
              <a:t>I</a:t>
            </a:r>
            <a:r>
              <a:rPr lang="en-US" dirty="0">
                <a:solidFill>
                  <a:srgbClr val="0070C0"/>
                </a:solidFill>
                <a:effectLst>
                  <a:outerShdw blurRad="38100" dist="38100" dir="2700000" algn="tl">
                    <a:srgbClr val="000000">
                      <a:alpha val="43137"/>
                    </a:srgbClr>
                  </a:outerShdw>
                </a:effectLst>
              </a:rPr>
              <a:t>NSURANCE </a:t>
            </a:r>
            <a:r>
              <a:rPr lang="en-US" sz="5400" dirty="0">
                <a:solidFill>
                  <a:srgbClr val="0070C0"/>
                </a:solidFill>
                <a:effectLst>
                  <a:outerShdw blurRad="38100" dist="38100" dir="2700000" algn="tl">
                    <a:srgbClr val="000000">
                      <a:alpha val="43137"/>
                    </a:srgbClr>
                  </a:outerShdw>
                </a:effectLst>
              </a:rPr>
              <a:t>C</a:t>
            </a:r>
            <a:r>
              <a:rPr lang="en-US" dirty="0">
                <a:solidFill>
                  <a:srgbClr val="0070C0"/>
                </a:solidFill>
                <a:effectLst>
                  <a:outerShdw blurRad="38100" dist="38100" dir="2700000" algn="tl">
                    <a:srgbClr val="000000">
                      <a:alpha val="43137"/>
                    </a:srgbClr>
                  </a:outerShdw>
                </a:effectLst>
              </a:rPr>
              <a:t>OSTS</a:t>
            </a:r>
            <a:endParaRPr lang="en-US" dirty="0"/>
          </a:p>
        </p:txBody>
      </p:sp>
      <p:sp>
        <p:nvSpPr>
          <p:cNvPr id="3" name="Content Placeholder 2">
            <a:extLst>
              <a:ext uri="{FF2B5EF4-FFF2-40B4-BE49-F238E27FC236}">
                <a16:creationId xmlns:a16="http://schemas.microsoft.com/office/drawing/2014/main" id="{DF5753F3-5649-4B95-A752-CC5F289B8F1B}"/>
              </a:ext>
            </a:extLst>
          </p:cNvPr>
          <p:cNvSpPr>
            <a:spLocks noGrp="1"/>
          </p:cNvSpPr>
          <p:nvPr>
            <p:ph idx="1"/>
          </p:nvPr>
        </p:nvSpPr>
        <p:spPr/>
        <p:txBody>
          <a:bodyPr>
            <a:normAutofit/>
          </a:bodyPr>
          <a:lstStyle/>
          <a:p>
            <a:pPr marL="0" indent="0">
              <a:buNone/>
            </a:pPr>
            <a:r>
              <a:rPr lang="en-US" sz="3200" dirty="0"/>
              <a:t>Retired employees and their eligible dependents may participate in healthcare and prescription coverage through the state’s self-insured retiree health plans; retirees pay a portion of the premiums for this coverage:</a:t>
            </a:r>
          </a:p>
          <a:p>
            <a:r>
              <a:rPr lang="en-US" sz="3200" dirty="0"/>
              <a:t>“Normal” retirement with </a:t>
            </a:r>
            <a:r>
              <a:rPr lang="en-US" sz="3200" i="1" dirty="0"/>
              <a:t>25 or more years</a:t>
            </a:r>
            <a:r>
              <a:rPr lang="en-US" sz="3200" dirty="0"/>
              <a:t> of service pay between 0 and 1.5%</a:t>
            </a:r>
          </a:p>
          <a:p>
            <a:r>
              <a:rPr lang="en-US" sz="3200" dirty="0"/>
              <a:t>“Normal” retirement with </a:t>
            </a:r>
            <a:r>
              <a:rPr lang="en-US" sz="3200" i="1" dirty="0"/>
              <a:t>less than 25 years </a:t>
            </a:r>
            <a:r>
              <a:rPr lang="en-US" sz="3200" dirty="0"/>
              <a:t>of service pay between 1.5% and 3%</a:t>
            </a:r>
          </a:p>
        </p:txBody>
      </p:sp>
    </p:spTree>
    <p:extLst>
      <p:ext uri="{BB962C8B-B14F-4D97-AF65-F5344CB8AC3E}">
        <p14:creationId xmlns:p14="http://schemas.microsoft.com/office/powerpoint/2010/main" val="2442514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27B7251-620C-41AD-87BD-B395C1DF6B32}"/>
              </a:ext>
            </a:extLst>
          </p:cNvPr>
          <p:cNvSpPr>
            <a:spLocks noGrp="1"/>
          </p:cNvSpPr>
          <p:nvPr>
            <p:ph type="title"/>
          </p:nvPr>
        </p:nvSpPr>
        <p:spPr>
          <a:xfrm>
            <a:off x="643467" y="321734"/>
            <a:ext cx="6901193" cy="1135737"/>
          </a:xfrm>
        </p:spPr>
        <p:txBody>
          <a:bodyPr vert="horz" lIns="91440" tIns="45720" rIns="91440" bIns="45720" rtlCol="0" anchor="ctr">
            <a:normAutofit/>
          </a:bodyPr>
          <a:lstStyle/>
          <a:p>
            <a:r>
              <a:rPr lang="en-US" sz="3600" kern="1200" dirty="0">
                <a:solidFill>
                  <a:srgbClr val="0070C0"/>
                </a:solidFill>
                <a:latin typeface="+mj-lt"/>
                <a:ea typeface="+mj-ea"/>
                <a:cs typeface="+mj-cs"/>
              </a:rPr>
              <a:t>Healthcare Costs Continued</a:t>
            </a:r>
          </a:p>
        </p:txBody>
      </p:sp>
      <p:sp>
        <p:nvSpPr>
          <p:cNvPr id="4" name="Text Placeholder 3">
            <a:extLst>
              <a:ext uri="{FF2B5EF4-FFF2-40B4-BE49-F238E27FC236}">
                <a16:creationId xmlns:a16="http://schemas.microsoft.com/office/drawing/2014/main" id="{9D24AF4D-A1DC-4293-A2CB-2BC75492694E}"/>
              </a:ext>
            </a:extLst>
          </p:cNvPr>
          <p:cNvSpPr>
            <a:spLocks noGrp="1"/>
          </p:cNvSpPr>
          <p:nvPr>
            <p:ph type="body" sz="half" idx="2"/>
          </p:nvPr>
        </p:nvSpPr>
        <p:spPr>
          <a:xfrm>
            <a:off x="327349" y="1245704"/>
            <a:ext cx="8599133" cy="5373373"/>
          </a:xfrm>
        </p:spPr>
        <p:txBody>
          <a:bodyPr vert="horz" lIns="91440" tIns="45720" rIns="91440" bIns="45720" rtlCol="0">
            <a:normAutofit lnSpcReduction="10000"/>
          </a:bodyPr>
          <a:lstStyle/>
          <a:p>
            <a:pPr marL="342900" indent="-342900">
              <a:buFont typeface="Arial" panose="020B0604020202020204" pitchFamily="34" charset="0"/>
              <a:buChar char="•"/>
            </a:pPr>
            <a:r>
              <a:rPr lang="en-US" sz="2000" dirty="0"/>
              <a:t>Employees who retire “early” will pay different percentages for healthcare coverage:  The percentage is the lesser of 25% of their monthly pension or a value based on a combination of their years of service and age at the time of retirement</a:t>
            </a:r>
          </a:p>
          <a:p>
            <a:pPr marL="342900" indent="-342900">
              <a:buFont typeface="Arial" panose="020B0604020202020204" pitchFamily="34" charset="0"/>
              <a:buChar char="•"/>
            </a:pPr>
            <a:r>
              <a:rPr lang="en-US" sz="2000" dirty="0"/>
              <a:t>When any retiree becomes eligible for coverage under Medicare they are required to enroll in Medicare Parts A (hospital coverage) and B (doctor and outpatient services).  The retiree is then transitioned to the state’s group Medical Advantage Plan (MAPD); employees who are Medicare eligible at the time of retirement are enrolled directly in MAPD</a:t>
            </a:r>
          </a:p>
          <a:p>
            <a:pPr marL="342900" indent="-342900">
              <a:buFont typeface="Arial" panose="020B0604020202020204" pitchFamily="34" charset="0"/>
              <a:buChar char="•"/>
            </a:pPr>
            <a:r>
              <a:rPr lang="en-US" sz="2000" dirty="0"/>
              <a:t>Certain high-income retirees must also pay an additional monthly premium for Parts B and D (prescription drug coverage) to the federal government</a:t>
            </a:r>
          </a:p>
          <a:p>
            <a:pPr marL="342900" indent="-342900">
              <a:buFont typeface="Arial" panose="020B0604020202020204" pitchFamily="34" charset="0"/>
              <a:buChar char="•"/>
            </a:pPr>
            <a:r>
              <a:rPr lang="en-US" sz="2000" i="1" dirty="0"/>
              <a:t>There is no charge for enrollment in the MAPD </a:t>
            </a:r>
            <a:r>
              <a:rPr lang="en-US" sz="2000" dirty="0"/>
              <a:t>and the retiree’s premium charges for retirement healthcare coverage will end; if the retiree’s eligible dependent(s) continue to be covered under the retiree healthcare plan, deductions will be made from the retiree’s pension to pay coverage for </a:t>
            </a:r>
            <a:r>
              <a:rPr lang="en-US" sz="2000" i="1" dirty="0"/>
              <a:t>only</a:t>
            </a:r>
            <a:r>
              <a:rPr lang="en-US" sz="2000" dirty="0"/>
              <a:t> those dependents</a:t>
            </a:r>
          </a:p>
          <a:p>
            <a:pPr marL="342900" indent="-342900">
              <a:buFont typeface="Arial" panose="020B0604020202020204" pitchFamily="34" charset="0"/>
              <a:buChar char="•"/>
            </a:pPr>
            <a:r>
              <a:rPr lang="en-US" sz="2000" dirty="0"/>
              <a:t>After a retiree enrolls in Medicare and the Medicare premiums have been verified, the state will </a:t>
            </a:r>
            <a:r>
              <a:rPr lang="en-US" sz="2000" i="1" dirty="0"/>
              <a:t>reimburse</a:t>
            </a:r>
            <a:r>
              <a:rPr lang="en-US" sz="2000" dirty="0"/>
              <a:t> the retiree in their pension check for the Medicare Part B premiums charged by the federal government</a:t>
            </a:r>
          </a:p>
          <a:p>
            <a:pPr indent="-228600">
              <a:buFont typeface="Arial" panose="020B0604020202020204" pitchFamily="34" charset="0"/>
              <a:buChar char="•"/>
            </a:pPr>
            <a:endParaRPr lang="en-US" sz="2000" dirty="0"/>
          </a:p>
        </p:txBody>
      </p:sp>
      <p:sp>
        <p:nvSpPr>
          <p:cNvPr id="44" name="Isosceles Triangle 4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Placeholder 24" descr="A picture containing text, clipart&#10;&#10;Description automatically generated">
            <a:extLst>
              <a:ext uri="{FF2B5EF4-FFF2-40B4-BE49-F238E27FC236}">
                <a16:creationId xmlns:a16="http://schemas.microsoft.com/office/drawing/2014/main" id="{7EDA900F-2062-44F7-B5BE-00DEB043FCAA}"/>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33448"/>
          <a:stretch/>
        </p:blipFill>
        <p:spPr>
          <a:xfrm>
            <a:off x="8926483" y="2343150"/>
            <a:ext cx="2815796" cy="3971703"/>
          </a:xfrm>
          <a:prstGeom prst="rect">
            <a:avLst/>
          </a:prstGeom>
        </p:spPr>
      </p:pic>
      <p:grpSp>
        <p:nvGrpSpPr>
          <p:cNvPr id="48" name="Group 47">
            <a:extLst>
              <a:ext uri="{FF2B5EF4-FFF2-40B4-BE49-F238E27FC236}">
                <a16:creationId xmlns:a16="http://schemas.microsoft.com/office/drawing/2014/main" id="{912209CB-3E4C-43AE-B507-08269FAE89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4720" y="0"/>
            <a:ext cx="1097280" cy="1097280"/>
            <a:chOff x="11094720" y="0"/>
            <a:chExt cx="1097280" cy="1097280"/>
          </a:xfrm>
        </p:grpSpPr>
        <p:sp>
          <p:nvSpPr>
            <p:cNvPr id="49" name="Isosceles Triangle 48">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7BCB7912-FEA6-4C89-8E9B-D95EF15647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390245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1994</TotalTime>
  <Words>1294</Words>
  <Application>Microsoft Office PowerPoint</Application>
  <PresentationFormat>Widescreen</PresentationFormat>
  <Paragraphs>84</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Black</vt:lpstr>
      <vt:lpstr>Calibri</vt:lpstr>
      <vt:lpstr>Calibri Light</vt:lpstr>
      <vt:lpstr>Office Theme</vt:lpstr>
      <vt:lpstr>Changes to State Pension Plan Provisions  July 1, 2022 </vt:lpstr>
      <vt:lpstr>PowerPoint Presentation</vt:lpstr>
      <vt:lpstr>PowerPoint Presentation</vt:lpstr>
      <vt:lpstr>“Normal” Retirement Age</vt:lpstr>
      <vt:lpstr>NEW Normal Retirement Age </vt:lpstr>
      <vt:lpstr>Cost of Living Adjustments (COLAs) </vt:lpstr>
      <vt:lpstr>   NEW Cost of Living Adjustments (COLAs) </vt:lpstr>
      <vt:lpstr>RETIREE HEALTH INSURANCE COSTS</vt:lpstr>
      <vt:lpstr>Healthcare Costs Continued</vt:lpstr>
      <vt:lpstr>2022 Changes Will Affect Cost of Retiree Health Insurance in two different ways:</vt:lpstr>
      <vt:lpstr>PowerPoint Presentation</vt:lpstr>
      <vt:lpstr>   </vt:lpstr>
      <vt:lpstr>Additional Tips: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Changes to Pension Plan Provisions  July 1, 2022</dc:title>
  <dc:creator>Weinberger,Maria (Human Resources)</dc:creator>
  <cp:lastModifiedBy>Zhu,Jianguo (Human Resources)</cp:lastModifiedBy>
  <cp:revision>39</cp:revision>
  <cp:lastPrinted>2021-09-20T12:14:39Z</cp:lastPrinted>
  <dcterms:created xsi:type="dcterms:W3CDTF">2021-09-17T16:53:13Z</dcterms:created>
  <dcterms:modified xsi:type="dcterms:W3CDTF">2021-09-21T13:54:02Z</dcterms:modified>
</cp:coreProperties>
</file>